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Paytone One" charset="1" panose="00000500000000000000"/>
      <p:regular r:id="rId28"/>
    </p:embeddedFont>
    <p:embeddedFont>
      <p:font typeface="Cheddar" charset="1" panose="00000000000000000000"/>
      <p:regular r:id="rId29"/>
    </p:embeddedFont>
    <p:embeddedFont>
      <p:font typeface="BBT Martires Semi-Bold" charset="1" panose="00000700000000000000"/>
      <p:regular r:id="rId30"/>
    </p:embeddedFont>
    <p:embeddedFont>
      <p:font typeface="Rokkitt" charset="1" panose="00000500000000000000"/>
      <p:regular r:id="rId31"/>
    </p:embeddedFont>
    <p:embeddedFont>
      <p:font typeface="Rokkitt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https://danghieu19224.pythonanywhere.com"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853714" y="3234368"/>
            <a:ext cx="11434286" cy="4733925"/>
          </a:xfrm>
          <a:prstGeom prst="rect">
            <a:avLst/>
          </a:prstGeom>
        </p:spPr>
        <p:txBody>
          <a:bodyPr anchor="t" rtlCol="false" tIns="0" lIns="0" bIns="0" rIns="0">
            <a:spAutoFit/>
          </a:bodyPr>
          <a:lstStyle/>
          <a:p>
            <a:pPr algn="ctr">
              <a:lnSpc>
                <a:spcPts val="12599"/>
              </a:lnSpc>
              <a:spcBef>
                <a:spcPct val="0"/>
              </a:spcBef>
            </a:pPr>
            <a:r>
              <a:rPr lang="en-US" sz="9000">
                <a:solidFill>
                  <a:srgbClr val="000000"/>
                </a:solidFill>
                <a:latin typeface="Paytone One"/>
                <a:ea typeface="Paytone One"/>
                <a:cs typeface="Paytone One"/>
                <a:sym typeface="Paytone One"/>
              </a:rPr>
              <a:t>Dự báo thời tiết bằng các thuật toán học máy</a:t>
            </a:r>
          </a:p>
        </p:txBody>
      </p:sp>
      <p:sp>
        <p:nvSpPr>
          <p:cNvPr name="TextBox 4" id="4"/>
          <p:cNvSpPr txBox="true"/>
          <p:nvPr/>
        </p:nvSpPr>
        <p:spPr>
          <a:xfrm rot="0">
            <a:off x="7686154" y="188199"/>
            <a:ext cx="9852720" cy="2305050"/>
          </a:xfrm>
          <a:prstGeom prst="rect">
            <a:avLst/>
          </a:prstGeom>
        </p:spPr>
        <p:txBody>
          <a:bodyPr anchor="t" rtlCol="false" tIns="0" lIns="0" bIns="0" rIns="0">
            <a:spAutoFit/>
          </a:bodyPr>
          <a:lstStyle/>
          <a:p>
            <a:pPr algn="ctr">
              <a:lnSpc>
                <a:spcPts val="16800"/>
              </a:lnSpc>
              <a:spcBef>
                <a:spcPct val="0"/>
              </a:spcBef>
            </a:pPr>
            <a:r>
              <a:rPr lang="en-US" sz="12000">
                <a:solidFill>
                  <a:srgbClr val="000000"/>
                </a:solidFill>
                <a:latin typeface="Cheddar"/>
                <a:ea typeface="Cheddar"/>
                <a:cs typeface="Cheddar"/>
                <a:sym typeface="Cheddar"/>
              </a:rPr>
              <a:t>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72750" y="5143500"/>
            <a:ext cx="7715250" cy="5143500"/>
          </a:xfrm>
          <a:custGeom>
            <a:avLst/>
            <a:gdLst/>
            <a:ahLst/>
            <a:cxnLst/>
            <a:rect r="r" b="b" t="t" l="l"/>
            <a:pathLst>
              <a:path h="5143500" w="7715250">
                <a:moveTo>
                  <a:pt x="0" y="0"/>
                </a:moveTo>
                <a:lnTo>
                  <a:pt x="7715250" y="0"/>
                </a:lnTo>
                <a:lnTo>
                  <a:pt x="7715250" y="5143500"/>
                </a:lnTo>
                <a:lnTo>
                  <a:pt x="0" y="5143500"/>
                </a:lnTo>
                <a:lnTo>
                  <a:pt x="0" y="0"/>
                </a:lnTo>
                <a:close/>
              </a:path>
            </a:pathLst>
          </a:custGeom>
          <a:blipFill>
            <a:blip r:embed="rId2"/>
            <a:stretch>
              <a:fillRect l="0" t="0" r="0" b="0"/>
            </a:stretch>
          </a:blipFill>
        </p:spPr>
      </p:sp>
      <p:sp>
        <p:nvSpPr>
          <p:cNvPr name="TextBox 3" id="3"/>
          <p:cNvSpPr txBox="true"/>
          <p:nvPr/>
        </p:nvSpPr>
        <p:spPr>
          <a:xfrm rot="0">
            <a:off x="566923" y="2364638"/>
            <a:ext cx="10781011" cy="7418560"/>
          </a:xfrm>
          <a:prstGeom prst="rect">
            <a:avLst/>
          </a:prstGeom>
        </p:spPr>
        <p:txBody>
          <a:bodyPr anchor="t" rtlCol="false" tIns="0" lIns="0" bIns="0" rIns="0">
            <a:spAutoFit/>
          </a:bodyPr>
          <a:lstStyle/>
          <a:p>
            <a:pPr algn="l">
              <a:lnSpc>
                <a:spcPts val="5328"/>
              </a:lnSpc>
            </a:pPr>
            <a:r>
              <a:rPr lang="en-US" sz="3805">
                <a:solidFill>
                  <a:srgbClr val="000000"/>
                </a:solidFill>
                <a:latin typeface="Rokkitt"/>
                <a:ea typeface="Rokkitt"/>
                <a:cs typeface="Rokkitt"/>
                <a:sym typeface="Rokkitt"/>
              </a:rPr>
              <a:t>Ưu điểm:</a:t>
            </a:r>
          </a:p>
          <a:p>
            <a:pPr algn="l" marL="821656" indent="-410828" lvl="1">
              <a:lnSpc>
                <a:spcPts val="5328"/>
              </a:lnSpc>
              <a:buFont typeface="Arial"/>
              <a:buChar char="•"/>
            </a:pPr>
            <a:r>
              <a:rPr lang="en-US" sz="3805">
                <a:solidFill>
                  <a:srgbClr val="000000"/>
                </a:solidFill>
                <a:latin typeface="Rokkitt"/>
                <a:ea typeface="Rokkitt"/>
                <a:cs typeface="Rokkitt"/>
                <a:sym typeface="Rokkitt"/>
              </a:rPr>
              <a:t>Đơn giản và dễ hiểu</a:t>
            </a:r>
          </a:p>
          <a:p>
            <a:pPr algn="l" marL="821656" indent="-410828" lvl="1">
              <a:lnSpc>
                <a:spcPts val="5328"/>
              </a:lnSpc>
              <a:buFont typeface="Arial"/>
              <a:buChar char="•"/>
            </a:pPr>
            <a:r>
              <a:rPr lang="en-US" sz="3805">
                <a:solidFill>
                  <a:srgbClr val="000000"/>
                </a:solidFill>
                <a:latin typeface="Rokkitt"/>
                <a:ea typeface="Rokkitt"/>
                <a:cs typeface="Rokkitt"/>
                <a:sym typeface="Rokkitt"/>
              </a:rPr>
              <a:t>Hiệu quả trên những dữ liệu tuyến tính phân tách</a:t>
            </a:r>
          </a:p>
          <a:p>
            <a:pPr algn="l" marL="821656" indent="-410828" lvl="1">
              <a:lnSpc>
                <a:spcPts val="5328"/>
              </a:lnSpc>
              <a:buFont typeface="Arial"/>
              <a:buChar char="•"/>
            </a:pPr>
            <a:r>
              <a:rPr lang="en-US" sz="3805">
                <a:solidFill>
                  <a:srgbClr val="000000"/>
                </a:solidFill>
                <a:latin typeface="Rokkitt"/>
                <a:ea typeface="Rokkitt"/>
                <a:cs typeface="Rokkitt"/>
                <a:sym typeface="Rokkitt"/>
              </a:rPr>
              <a:t>Tính toán nhanh chóng</a:t>
            </a:r>
          </a:p>
          <a:p>
            <a:pPr algn="l" marL="821656" indent="-410828" lvl="1">
              <a:lnSpc>
                <a:spcPts val="5328"/>
              </a:lnSpc>
              <a:buFont typeface="Arial"/>
              <a:buChar char="•"/>
            </a:pPr>
            <a:r>
              <a:rPr lang="en-US" sz="3805">
                <a:solidFill>
                  <a:srgbClr val="000000"/>
                </a:solidFill>
                <a:latin typeface="Rokkitt"/>
                <a:ea typeface="Rokkitt"/>
                <a:cs typeface="Rokkitt"/>
                <a:sym typeface="Rokkitt"/>
              </a:rPr>
              <a:t>Cơ sở cho các thuật toán nơ-ron phức tạp hơn</a:t>
            </a:r>
          </a:p>
          <a:p>
            <a:pPr algn="l">
              <a:lnSpc>
                <a:spcPts val="5328"/>
              </a:lnSpc>
            </a:pPr>
            <a:r>
              <a:rPr lang="en-US" sz="3805">
                <a:solidFill>
                  <a:srgbClr val="000000"/>
                </a:solidFill>
                <a:latin typeface="Rokkitt"/>
                <a:ea typeface="Rokkitt"/>
                <a:cs typeface="Rokkitt"/>
                <a:sym typeface="Rokkitt"/>
              </a:rPr>
              <a:t>Nhược điểm:</a:t>
            </a:r>
          </a:p>
          <a:p>
            <a:pPr algn="l" marL="821656" indent="-410828" lvl="1">
              <a:lnSpc>
                <a:spcPts val="5328"/>
              </a:lnSpc>
              <a:buFont typeface="Arial"/>
              <a:buChar char="•"/>
            </a:pPr>
            <a:r>
              <a:rPr lang="en-US" sz="3805">
                <a:solidFill>
                  <a:srgbClr val="000000"/>
                </a:solidFill>
                <a:latin typeface="Rokkitt"/>
                <a:ea typeface="Rokkitt"/>
                <a:cs typeface="Rokkitt"/>
                <a:sym typeface="Rokkitt"/>
              </a:rPr>
              <a:t>Không xử lý tốt dữ liệu phi tuyến tính phân tách</a:t>
            </a:r>
          </a:p>
          <a:p>
            <a:pPr algn="l" marL="821656" indent="-410828" lvl="1">
              <a:lnSpc>
                <a:spcPts val="5328"/>
              </a:lnSpc>
              <a:buFont typeface="Arial"/>
              <a:buChar char="•"/>
            </a:pPr>
            <a:r>
              <a:rPr lang="en-US" sz="3805">
                <a:solidFill>
                  <a:srgbClr val="000000"/>
                </a:solidFill>
                <a:latin typeface="Rokkitt"/>
                <a:ea typeface="Rokkitt"/>
                <a:cs typeface="Rokkitt"/>
                <a:sym typeface="Rokkitt"/>
              </a:rPr>
              <a:t>Khả năng hội tụ phụ thuộc vào dữ liệu</a:t>
            </a:r>
          </a:p>
          <a:p>
            <a:pPr algn="l" marL="821656" indent="-410828" lvl="1">
              <a:lnSpc>
                <a:spcPts val="5328"/>
              </a:lnSpc>
              <a:buFont typeface="Arial"/>
              <a:buChar char="•"/>
            </a:pPr>
            <a:r>
              <a:rPr lang="en-US" sz="3805">
                <a:solidFill>
                  <a:srgbClr val="000000"/>
                </a:solidFill>
                <a:latin typeface="Rokkitt"/>
                <a:ea typeface="Rokkitt"/>
                <a:cs typeface="Rokkitt"/>
                <a:sym typeface="Rokkitt"/>
              </a:rPr>
              <a:t>Thiếu khả năng tổng quát</a:t>
            </a:r>
          </a:p>
          <a:p>
            <a:pPr algn="l" marL="821656" indent="-410828" lvl="1">
              <a:lnSpc>
                <a:spcPts val="5328"/>
              </a:lnSpc>
              <a:buFont typeface="Arial"/>
              <a:buChar char="•"/>
            </a:pPr>
            <a:r>
              <a:rPr lang="en-US" sz="3805">
                <a:solidFill>
                  <a:srgbClr val="000000"/>
                </a:solidFill>
                <a:latin typeface="Rokkitt"/>
                <a:ea typeface="Rokkitt"/>
                <a:cs typeface="Rokkitt"/>
                <a:sym typeface="Rokkitt"/>
              </a:rPr>
              <a:t>Cập nhật trọng số không tối ưu</a:t>
            </a:r>
          </a:p>
          <a:p>
            <a:pPr algn="l">
              <a:lnSpc>
                <a:spcPts val="5328"/>
              </a:lnSpc>
              <a:spcBef>
                <a:spcPct val="0"/>
              </a:spcBef>
            </a:pPr>
          </a:p>
        </p:txBody>
      </p:sp>
      <p:sp>
        <p:nvSpPr>
          <p:cNvPr name="Freeform 4" id="4"/>
          <p:cNvSpPr/>
          <p:nvPr/>
        </p:nvSpPr>
        <p:spPr>
          <a:xfrm flipH="false" flipV="false" rot="0">
            <a:off x="12153684" y="0"/>
            <a:ext cx="6134316" cy="5143500"/>
          </a:xfrm>
          <a:custGeom>
            <a:avLst/>
            <a:gdLst/>
            <a:ahLst/>
            <a:cxnLst/>
            <a:rect r="r" b="b" t="t" l="l"/>
            <a:pathLst>
              <a:path h="5143500" w="6134316">
                <a:moveTo>
                  <a:pt x="0" y="0"/>
                </a:moveTo>
                <a:lnTo>
                  <a:pt x="6134316" y="0"/>
                </a:lnTo>
                <a:lnTo>
                  <a:pt x="6134316" y="5143500"/>
                </a:lnTo>
                <a:lnTo>
                  <a:pt x="0" y="5143500"/>
                </a:lnTo>
                <a:lnTo>
                  <a:pt x="0" y="0"/>
                </a:lnTo>
                <a:close/>
              </a:path>
            </a:pathLst>
          </a:custGeom>
          <a:blipFill>
            <a:blip r:embed="rId3"/>
            <a:stretch>
              <a:fillRect l="0" t="0" r="0" b="0"/>
            </a:stretch>
          </a:blipFill>
        </p:spPr>
      </p:sp>
      <p:sp>
        <p:nvSpPr>
          <p:cNvPr name="TextBox 5" id="5"/>
          <p:cNvSpPr txBox="true"/>
          <p:nvPr/>
        </p:nvSpPr>
        <p:spPr>
          <a:xfrm rot="0">
            <a:off x="3146645" y="1101724"/>
            <a:ext cx="6397208"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
        <p:nvSpPr>
          <p:cNvPr name="TextBox 6" id="6"/>
          <p:cNvSpPr txBox="true"/>
          <p:nvPr/>
        </p:nvSpPr>
        <p:spPr>
          <a:xfrm rot="0">
            <a:off x="336949" y="-161925"/>
            <a:ext cx="12196133"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PERCEPTRON LEARNING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01001" y="4253391"/>
            <a:ext cx="9586999" cy="6033609"/>
          </a:xfrm>
          <a:custGeom>
            <a:avLst/>
            <a:gdLst/>
            <a:ahLst/>
            <a:cxnLst/>
            <a:rect r="r" b="b" t="t" l="l"/>
            <a:pathLst>
              <a:path h="6033609" w="9586999">
                <a:moveTo>
                  <a:pt x="0" y="0"/>
                </a:moveTo>
                <a:lnTo>
                  <a:pt x="9586999" y="0"/>
                </a:lnTo>
                <a:lnTo>
                  <a:pt x="9586999" y="6033609"/>
                </a:lnTo>
                <a:lnTo>
                  <a:pt x="0" y="6033609"/>
                </a:lnTo>
                <a:lnTo>
                  <a:pt x="0" y="0"/>
                </a:lnTo>
                <a:close/>
              </a:path>
            </a:pathLst>
          </a:custGeom>
          <a:blipFill>
            <a:blip r:embed="rId2"/>
            <a:stretch>
              <a:fillRect l="0" t="0" r="0" b="0"/>
            </a:stretch>
          </a:blipFill>
        </p:spPr>
      </p:sp>
      <p:sp>
        <p:nvSpPr>
          <p:cNvPr name="Freeform 3" id="3"/>
          <p:cNvSpPr/>
          <p:nvPr/>
        </p:nvSpPr>
        <p:spPr>
          <a:xfrm flipH="false" flipV="false" rot="0">
            <a:off x="2352896" y="5130453"/>
            <a:ext cx="13582208" cy="26095"/>
          </a:xfrm>
          <a:custGeom>
            <a:avLst/>
            <a:gdLst/>
            <a:ahLst/>
            <a:cxnLst/>
            <a:rect r="r" b="b" t="t" l="l"/>
            <a:pathLst>
              <a:path h="26095" w="13582208">
                <a:moveTo>
                  <a:pt x="0" y="0"/>
                </a:moveTo>
                <a:lnTo>
                  <a:pt x="13582208" y="0"/>
                </a:lnTo>
                <a:lnTo>
                  <a:pt x="13582208" y="26094"/>
                </a:lnTo>
                <a:lnTo>
                  <a:pt x="0" y="26094"/>
                </a:lnTo>
                <a:lnTo>
                  <a:pt x="0" y="0"/>
                </a:lnTo>
                <a:close/>
              </a:path>
            </a:pathLst>
          </a:custGeom>
          <a:blipFill>
            <a:blip r:embed="rId3"/>
            <a:stretch>
              <a:fillRect l="0" t="0" r="0" b="0"/>
            </a:stretch>
          </a:blipFill>
        </p:spPr>
      </p:sp>
      <p:sp>
        <p:nvSpPr>
          <p:cNvPr name="TextBox 4" id="4"/>
          <p:cNvSpPr txBox="true"/>
          <p:nvPr/>
        </p:nvSpPr>
        <p:spPr>
          <a:xfrm rot="0">
            <a:off x="446745" y="-161925"/>
            <a:ext cx="2615601"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name="TextBox 5" id="5"/>
          <p:cNvSpPr txBox="true"/>
          <p:nvPr/>
        </p:nvSpPr>
        <p:spPr>
          <a:xfrm rot="0">
            <a:off x="446745" y="1139824"/>
            <a:ext cx="17394510" cy="16002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ID3 (Iterative Dichotomiser 3): Là một thuật toán phân loại theo cách tiếp cận tham lam bằng cách chọn thuộc tính tốt nhất nhằm mang lại Information Gain (IG - lợi ích của thông tin) tối đa hoặc Entropy tối thiểu (entropy dùng để chỉ trạng thái ngẫu nhiên hoặc không có trật tự).</a:t>
            </a:r>
          </a:p>
        </p:txBody>
      </p:sp>
      <p:sp>
        <p:nvSpPr>
          <p:cNvPr name="TextBox 6" id="6"/>
          <p:cNvSpPr txBox="true"/>
          <p:nvPr/>
        </p:nvSpPr>
        <p:spPr>
          <a:xfrm rot="0">
            <a:off x="446745" y="2830339"/>
            <a:ext cx="7007346" cy="21336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Bản chất của thuật toán ID3 là xây dựng một cây quyết định nhằm phân loại dữ liệu dựa trên các thuộc tính của nó.</a:t>
            </a:r>
          </a:p>
        </p:txBody>
      </p:sp>
      <p:sp>
        <p:nvSpPr>
          <p:cNvPr name="TextBox 7" id="7"/>
          <p:cNvSpPr txBox="true"/>
          <p:nvPr/>
        </p:nvSpPr>
        <p:spPr>
          <a:xfrm rot="0">
            <a:off x="955220" y="5966172"/>
            <a:ext cx="4214252"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Input - Output</a:t>
            </a:r>
          </a:p>
        </p:txBody>
      </p:sp>
      <p:sp>
        <p:nvSpPr>
          <p:cNvPr name="TextBox 8" id="8"/>
          <p:cNvSpPr txBox="true"/>
          <p:nvPr/>
        </p:nvSpPr>
        <p:spPr>
          <a:xfrm rot="0">
            <a:off x="1028700" y="7193996"/>
            <a:ext cx="5737126" cy="1066800"/>
          </a:xfrm>
          <a:prstGeom prst="rect">
            <a:avLst/>
          </a:prstGeom>
        </p:spPr>
        <p:txBody>
          <a:bodyPr anchor="t" rtlCol="false" tIns="0" lIns="0" bIns="0" rIns="0">
            <a:spAutoFit/>
          </a:bodyPr>
          <a:lstStyle/>
          <a:p>
            <a:pPr algn="l">
              <a:lnSpc>
                <a:spcPts val="4200"/>
              </a:lnSpc>
            </a:pPr>
            <a:r>
              <a:rPr lang="en-US" sz="3000">
                <a:solidFill>
                  <a:srgbClr val="000000"/>
                </a:solidFill>
                <a:latin typeface="Rokkitt"/>
                <a:ea typeface="Rokkitt"/>
                <a:cs typeface="Rokkitt"/>
                <a:sym typeface="Rokkitt"/>
              </a:rPr>
              <a:t>Input: Là 1 tập DL đã được gán nhãn</a:t>
            </a:r>
          </a:p>
          <a:p>
            <a:pPr algn="l">
              <a:lnSpc>
                <a:spcPts val="4200"/>
              </a:lnSpc>
              <a:spcBef>
                <a:spcPct val="0"/>
              </a:spcBef>
            </a:pPr>
            <a:r>
              <a:rPr lang="en-US" sz="3000">
                <a:solidFill>
                  <a:srgbClr val="000000"/>
                </a:solidFill>
                <a:latin typeface="Rokkitt"/>
                <a:ea typeface="Rokkitt"/>
                <a:cs typeface="Rokkitt"/>
                <a:sym typeface="Rokkitt"/>
              </a:rPr>
              <a:t>Output: Là 1 cây quyết định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86765"/>
            <a:ext cx="18288000" cy="9395460"/>
          </a:xfrm>
          <a:custGeom>
            <a:avLst/>
            <a:gdLst/>
            <a:ahLst/>
            <a:cxnLst/>
            <a:rect r="r" b="b" t="t" l="l"/>
            <a:pathLst>
              <a:path h="9395460" w="18288000">
                <a:moveTo>
                  <a:pt x="0" y="0"/>
                </a:moveTo>
                <a:lnTo>
                  <a:pt x="18288000" y="0"/>
                </a:lnTo>
                <a:lnTo>
                  <a:pt x="18288000" y="9395460"/>
                </a:lnTo>
                <a:lnTo>
                  <a:pt x="0" y="9395460"/>
                </a:lnTo>
                <a:lnTo>
                  <a:pt x="0" y="0"/>
                </a:lnTo>
                <a:close/>
              </a:path>
            </a:pathLst>
          </a:custGeom>
          <a:blipFill>
            <a:blip r:embed="rId2"/>
            <a:stretch>
              <a:fillRect l="0" t="0" r="0" b="0"/>
            </a:stretch>
          </a:blipFill>
        </p:spPr>
      </p:sp>
      <p:sp>
        <p:nvSpPr>
          <p:cNvPr name="TextBox 3" id="3"/>
          <p:cNvSpPr txBox="true"/>
          <p:nvPr/>
        </p:nvSpPr>
        <p:spPr>
          <a:xfrm rot="0">
            <a:off x="446745" y="-161925"/>
            <a:ext cx="2615601"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37712" y="818356"/>
            <a:ext cx="8650288" cy="8650288"/>
          </a:xfrm>
          <a:custGeom>
            <a:avLst/>
            <a:gdLst/>
            <a:ahLst/>
            <a:cxnLst/>
            <a:rect r="r" b="b" t="t" l="l"/>
            <a:pathLst>
              <a:path h="8650288" w="8650288">
                <a:moveTo>
                  <a:pt x="0" y="0"/>
                </a:moveTo>
                <a:lnTo>
                  <a:pt x="8650288" y="0"/>
                </a:lnTo>
                <a:lnTo>
                  <a:pt x="8650288" y="8650288"/>
                </a:lnTo>
                <a:lnTo>
                  <a:pt x="0" y="8650288"/>
                </a:lnTo>
                <a:lnTo>
                  <a:pt x="0" y="0"/>
                </a:lnTo>
                <a:close/>
              </a:path>
            </a:pathLst>
          </a:custGeom>
          <a:blipFill>
            <a:blip r:embed="rId2"/>
            <a:stretch>
              <a:fillRect l="0" t="0" r="0" b="0"/>
            </a:stretch>
          </a:blipFill>
        </p:spPr>
      </p:sp>
      <p:sp>
        <p:nvSpPr>
          <p:cNvPr name="TextBox 3" id="3"/>
          <p:cNvSpPr txBox="true"/>
          <p:nvPr/>
        </p:nvSpPr>
        <p:spPr>
          <a:xfrm rot="0">
            <a:off x="446745" y="2448560"/>
            <a:ext cx="8697255" cy="5720916"/>
          </a:xfrm>
          <a:prstGeom prst="rect">
            <a:avLst/>
          </a:prstGeom>
        </p:spPr>
        <p:txBody>
          <a:bodyPr anchor="t" rtlCol="false" tIns="0" lIns="0" bIns="0" rIns="0">
            <a:spAutoFit/>
          </a:bodyPr>
          <a:lstStyle/>
          <a:p>
            <a:pPr algn="l">
              <a:lnSpc>
                <a:spcPts val="5086"/>
              </a:lnSpc>
            </a:pPr>
            <a:r>
              <a:rPr lang="en-US" sz="3632">
                <a:solidFill>
                  <a:srgbClr val="000000"/>
                </a:solidFill>
                <a:latin typeface="Rokkitt"/>
                <a:ea typeface="Rokkitt"/>
                <a:cs typeface="Rokkitt"/>
                <a:sym typeface="Rokkitt"/>
              </a:rPr>
              <a:t>Ưu điểm:</a:t>
            </a:r>
          </a:p>
          <a:p>
            <a:pPr algn="l" marL="784360" indent="-392180" lvl="1">
              <a:lnSpc>
                <a:spcPts val="5086"/>
              </a:lnSpc>
              <a:buFont typeface="Arial"/>
              <a:buChar char="•"/>
            </a:pPr>
            <a:r>
              <a:rPr lang="en-US" sz="3632">
                <a:solidFill>
                  <a:srgbClr val="000000"/>
                </a:solidFill>
                <a:latin typeface="Rokkitt"/>
                <a:ea typeface="Rokkitt"/>
                <a:cs typeface="Rokkitt"/>
                <a:sym typeface="Rokkitt"/>
              </a:rPr>
              <a:t>Đơn giản, dễ hiểu, tốc độ nhanh</a:t>
            </a:r>
          </a:p>
          <a:p>
            <a:pPr algn="l" marL="784360" indent="-392180" lvl="1">
              <a:lnSpc>
                <a:spcPts val="5086"/>
              </a:lnSpc>
              <a:buFont typeface="Arial"/>
              <a:buChar char="•"/>
            </a:pPr>
            <a:r>
              <a:rPr lang="en-US" sz="3632">
                <a:solidFill>
                  <a:srgbClr val="000000"/>
                </a:solidFill>
                <a:latin typeface="Rokkitt"/>
                <a:ea typeface="Rokkitt"/>
                <a:cs typeface="Rokkitt"/>
                <a:sym typeface="Rokkitt"/>
              </a:rPr>
              <a:t>Không cần tham số đặc biệt</a:t>
            </a:r>
          </a:p>
          <a:p>
            <a:pPr algn="l">
              <a:lnSpc>
                <a:spcPts val="5086"/>
              </a:lnSpc>
            </a:pPr>
            <a:r>
              <a:rPr lang="en-US" sz="3632">
                <a:solidFill>
                  <a:srgbClr val="000000"/>
                </a:solidFill>
                <a:latin typeface="Rokkitt"/>
                <a:ea typeface="Rokkitt"/>
                <a:cs typeface="Rokkitt"/>
                <a:sym typeface="Rokkitt"/>
              </a:rPr>
              <a:t>Nhược điểm:</a:t>
            </a:r>
          </a:p>
          <a:p>
            <a:pPr algn="l" marL="784360" indent="-392180" lvl="1">
              <a:lnSpc>
                <a:spcPts val="5086"/>
              </a:lnSpc>
              <a:buFont typeface="Arial"/>
              <a:buChar char="•"/>
            </a:pPr>
            <a:r>
              <a:rPr lang="en-US" sz="3632">
                <a:solidFill>
                  <a:srgbClr val="000000"/>
                </a:solidFill>
                <a:latin typeface="Rokkitt"/>
                <a:ea typeface="Rokkitt"/>
                <a:cs typeface="Rokkitt"/>
                <a:sym typeface="Rokkitt"/>
              </a:rPr>
              <a:t>Có xu hướng tạo cây quá phức tạp (overfitting)</a:t>
            </a:r>
          </a:p>
          <a:p>
            <a:pPr algn="l" marL="784360" indent="-392180" lvl="1">
              <a:lnSpc>
                <a:spcPts val="5086"/>
              </a:lnSpc>
              <a:buFont typeface="Arial"/>
              <a:buChar char="•"/>
            </a:pPr>
            <a:r>
              <a:rPr lang="en-US" sz="3632">
                <a:solidFill>
                  <a:srgbClr val="000000"/>
                </a:solidFill>
                <a:latin typeface="Rokkitt"/>
                <a:ea typeface="Rokkitt"/>
                <a:cs typeface="Rokkitt"/>
                <a:sym typeface="Rokkitt"/>
              </a:rPr>
              <a:t>Không hoạt động tốt với dữ liệu liên tục hoặc dữ liệu có quá nhiều thuộc tính phân loại</a:t>
            </a:r>
          </a:p>
        </p:txBody>
      </p:sp>
      <p:sp>
        <p:nvSpPr>
          <p:cNvPr name="TextBox 4" id="4"/>
          <p:cNvSpPr txBox="true"/>
          <p:nvPr/>
        </p:nvSpPr>
        <p:spPr>
          <a:xfrm rot="0">
            <a:off x="446745" y="-161925"/>
            <a:ext cx="2615601"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ID3</a:t>
            </a:r>
          </a:p>
        </p:txBody>
      </p:sp>
      <p:sp>
        <p:nvSpPr>
          <p:cNvPr name="TextBox 5" id="5"/>
          <p:cNvSpPr txBox="true"/>
          <p:nvPr/>
        </p:nvSpPr>
        <p:spPr>
          <a:xfrm rot="0">
            <a:off x="3146645" y="1101724"/>
            <a:ext cx="6397208"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ƯU NHƯỢC ĐIỂM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63102" y="-1007407"/>
            <a:ext cx="7524898" cy="11294407"/>
          </a:xfrm>
          <a:custGeom>
            <a:avLst/>
            <a:gdLst/>
            <a:ahLst/>
            <a:cxnLst/>
            <a:rect r="r" b="b" t="t" l="l"/>
            <a:pathLst>
              <a:path h="11294407" w="7524898">
                <a:moveTo>
                  <a:pt x="0" y="0"/>
                </a:moveTo>
                <a:lnTo>
                  <a:pt x="7524898" y="0"/>
                </a:lnTo>
                <a:lnTo>
                  <a:pt x="7524898" y="11294407"/>
                </a:lnTo>
                <a:lnTo>
                  <a:pt x="0" y="11294407"/>
                </a:lnTo>
                <a:lnTo>
                  <a:pt x="0" y="0"/>
                </a:lnTo>
                <a:close/>
              </a:path>
            </a:pathLst>
          </a:custGeom>
          <a:blipFill>
            <a:blip r:embed="rId2"/>
            <a:stretch>
              <a:fillRect l="0" t="0" r="0" b="0"/>
            </a:stretch>
          </a:blipFill>
        </p:spPr>
      </p:sp>
      <p:sp>
        <p:nvSpPr>
          <p:cNvPr name="TextBox 3" id="3"/>
          <p:cNvSpPr txBox="true"/>
          <p:nvPr/>
        </p:nvSpPr>
        <p:spPr>
          <a:xfrm rot="0">
            <a:off x="0" y="-161925"/>
            <a:ext cx="10469645"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
        <p:nvSpPr>
          <p:cNvPr name="TextBox 4" id="4"/>
          <p:cNvSpPr txBox="true"/>
          <p:nvPr/>
        </p:nvSpPr>
        <p:spPr>
          <a:xfrm rot="0">
            <a:off x="1028700" y="1139824"/>
            <a:ext cx="6845617" cy="6423081"/>
          </a:xfrm>
          <a:prstGeom prst="rect">
            <a:avLst/>
          </a:prstGeom>
        </p:spPr>
        <p:txBody>
          <a:bodyPr anchor="t" rtlCol="false" tIns="0" lIns="0" bIns="0" rIns="0">
            <a:spAutoFit/>
          </a:bodyPr>
          <a:lstStyle/>
          <a:p>
            <a:pPr algn="l">
              <a:lnSpc>
                <a:spcPts val="4603"/>
              </a:lnSpc>
            </a:pPr>
            <a:r>
              <a:rPr lang="en-US" sz="3287">
                <a:solidFill>
                  <a:srgbClr val="000000"/>
                </a:solidFill>
                <a:latin typeface="Rokkitt"/>
                <a:ea typeface="Rokkitt"/>
                <a:cs typeface="Rokkitt"/>
                <a:sym typeface="Rokkitt"/>
              </a:rPr>
              <a:t>Mạng nơ-ron nhân tạo (Artificial Neural Network - ANN) là một mô hình mô phỏng cách mà hệ thống thần kinh con người hoạt động. ANN gồm các nơ-ron kết nối với nhau thông qua các trọng số. Khi một dữ liệu được đưa vào, nó được lan truyền qua các lớp nơ-ron, qua quá trình huấn luyện, mô hình học cách phân loại và dự đoán dữ liệu mới.</a:t>
            </a:r>
          </a:p>
          <a:p>
            <a:pPr algn="l">
              <a:lnSpc>
                <a:spcPts val="4603"/>
              </a:lnSpc>
              <a:spcBef>
                <a:spcPct val="0"/>
              </a:spcBef>
            </a:pPr>
          </a:p>
        </p:txBody>
      </p:sp>
      <p:sp>
        <p:nvSpPr>
          <p:cNvPr name="TextBox 5" id="5"/>
          <p:cNvSpPr txBox="true"/>
          <p:nvPr/>
        </p:nvSpPr>
        <p:spPr>
          <a:xfrm rot="0">
            <a:off x="1028700" y="7069193"/>
            <a:ext cx="3663807"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Input-Output</a:t>
            </a:r>
          </a:p>
        </p:txBody>
      </p:sp>
      <p:sp>
        <p:nvSpPr>
          <p:cNvPr name="TextBox 6" id="6"/>
          <p:cNvSpPr txBox="true"/>
          <p:nvPr/>
        </p:nvSpPr>
        <p:spPr>
          <a:xfrm rot="0">
            <a:off x="1028700" y="7866118"/>
            <a:ext cx="5737126" cy="1066800"/>
          </a:xfrm>
          <a:prstGeom prst="rect">
            <a:avLst/>
          </a:prstGeom>
        </p:spPr>
        <p:txBody>
          <a:bodyPr anchor="t" rtlCol="false" tIns="0" lIns="0" bIns="0" rIns="0">
            <a:spAutoFit/>
          </a:bodyPr>
          <a:lstStyle/>
          <a:p>
            <a:pPr algn="l">
              <a:lnSpc>
                <a:spcPts val="4200"/>
              </a:lnSpc>
            </a:pPr>
            <a:r>
              <a:rPr lang="en-US" sz="3000">
                <a:solidFill>
                  <a:srgbClr val="000000"/>
                </a:solidFill>
                <a:latin typeface="Rokkitt"/>
                <a:ea typeface="Rokkitt"/>
                <a:cs typeface="Rokkitt"/>
                <a:sym typeface="Rokkitt"/>
              </a:rPr>
              <a:t>Input: Là 1 tập DL đã được gán nhãn</a:t>
            </a:r>
          </a:p>
          <a:p>
            <a:pPr algn="l">
              <a:lnSpc>
                <a:spcPts val="4200"/>
              </a:lnSpc>
              <a:spcBef>
                <a:spcPct val="0"/>
              </a:spcBef>
            </a:pPr>
            <a:r>
              <a:rPr lang="en-US" sz="3000">
                <a:solidFill>
                  <a:srgbClr val="000000"/>
                </a:solidFill>
                <a:latin typeface="Rokkitt"/>
                <a:ea typeface="Rokkitt"/>
                <a:cs typeface="Rokkitt"/>
                <a:sym typeface="Rokkitt"/>
              </a:rPr>
              <a:t>Output: Là 1 vecto dự đoán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828800"/>
            <a:ext cx="9144000" cy="6961632"/>
          </a:xfrm>
          <a:custGeom>
            <a:avLst/>
            <a:gdLst/>
            <a:ahLst/>
            <a:cxnLst/>
            <a:rect r="r" b="b" t="t" l="l"/>
            <a:pathLst>
              <a:path h="6961632" w="9144000">
                <a:moveTo>
                  <a:pt x="0" y="0"/>
                </a:moveTo>
                <a:lnTo>
                  <a:pt x="9144000" y="0"/>
                </a:lnTo>
                <a:lnTo>
                  <a:pt x="9144000" y="6961632"/>
                </a:lnTo>
                <a:lnTo>
                  <a:pt x="0" y="6961632"/>
                </a:lnTo>
                <a:lnTo>
                  <a:pt x="0" y="0"/>
                </a:lnTo>
                <a:close/>
              </a:path>
            </a:pathLst>
          </a:custGeom>
          <a:blipFill>
            <a:blip r:embed="rId2"/>
            <a:stretch>
              <a:fillRect l="0" t="0" r="0" b="0"/>
            </a:stretch>
          </a:blipFill>
        </p:spPr>
      </p:sp>
      <p:sp>
        <p:nvSpPr>
          <p:cNvPr name="TextBox 3" id="3"/>
          <p:cNvSpPr txBox="true"/>
          <p:nvPr/>
        </p:nvSpPr>
        <p:spPr>
          <a:xfrm rot="0">
            <a:off x="3423844" y="1101724"/>
            <a:ext cx="3086997"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Cấu trúc</a:t>
            </a:r>
          </a:p>
        </p:txBody>
      </p:sp>
      <p:sp>
        <p:nvSpPr>
          <p:cNvPr name="TextBox 4" id="4"/>
          <p:cNvSpPr txBox="true"/>
          <p:nvPr/>
        </p:nvSpPr>
        <p:spPr>
          <a:xfrm rot="0">
            <a:off x="393796" y="2068985"/>
            <a:ext cx="8347386" cy="69342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Lớp đầu vào (Input layer): Chứa các nơ-ron đầu vào, mỗi nơ-ron tương ứng với một đặc trưng (feature) từ dữ liệu.</a:t>
            </a:r>
          </a:p>
          <a:p>
            <a:pPr algn="l" marL="647700" indent="-323850" lvl="1">
              <a:lnSpc>
                <a:spcPts val="4200"/>
              </a:lnSpc>
              <a:buFont typeface="Arial"/>
              <a:buChar char="•"/>
            </a:pPr>
            <a:r>
              <a:rPr lang="en-US" sz="3000">
                <a:solidFill>
                  <a:srgbClr val="000000"/>
                </a:solidFill>
                <a:latin typeface="Rokkitt"/>
                <a:ea typeface="Rokkitt"/>
                <a:cs typeface="Rokkitt"/>
                <a:sym typeface="Rokkitt"/>
              </a:rPr>
              <a:t>Lớp ẩn (Hidden layer): Mạng nơ-ron có thể có một hoặc nhiều lớp ẩn, mỗi lớp bao gồm nhiều nơ-ron. Các nơ-ron ở lớp ẩn được kết nối với các nơ-ron ở lớp đầu vào và lớp đầu ra. Chúng xử lý thông tin và tạo ra các đặc trưng mới dựa trên trọng số liên kết giữa các nơ-ron.</a:t>
            </a:r>
          </a:p>
          <a:p>
            <a:pPr algn="l" marL="647700" indent="-323850" lvl="1">
              <a:lnSpc>
                <a:spcPts val="4200"/>
              </a:lnSpc>
              <a:buFont typeface="Arial"/>
              <a:buChar char="•"/>
            </a:pPr>
            <a:r>
              <a:rPr lang="en-US" sz="3000">
                <a:solidFill>
                  <a:srgbClr val="000000"/>
                </a:solidFill>
                <a:latin typeface="Rokkitt"/>
                <a:ea typeface="Rokkitt"/>
                <a:cs typeface="Rokkitt"/>
                <a:sym typeface="Rokkitt"/>
              </a:rPr>
              <a:t>Lớp đầu ra (Output layer): Dự đoán kết quả cuối cùng của bài toán dựa trên các thông tin được xử lý từ lớp ẩn.</a:t>
            </a:r>
          </a:p>
          <a:p>
            <a:pPr algn="l">
              <a:lnSpc>
                <a:spcPts val="4200"/>
              </a:lnSpc>
              <a:spcBef>
                <a:spcPct val="0"/>
              </a:spcBef>
            </a:pPr>
          </a:p>
        </p:txBody>
      </p:sp>
      <p:sp>
        <p:nvSpPr>
          <p:cNvPr name="TextBox 5" id="5"/>
          <p:cNvSpPr txBox="true"/>
          <p:nvPr/>
        </p:nvSpPr>
        <p:spPr>
          <a:xfrm rot="0">
            <a:off x="0" y="-161925"/>
            <a:ext cx="10469645"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3319" y="97354"/>
            <a:ext cx="5593270" cy="924056"/>
            <a:chOff x="0" y="0"/>
            <a:chExt cx="7457694" cy="1232075"/>
          </a:xfrm>
        </p:grpSpPr>
        <p:sp>
          <p:nvSpPr>
            <p:cNvPr name="Freeform 3" id="3"/>
            <p:cNvSpPr/>
            <p:nvPr/>
          </p:nvSpPr>
          <p:spPr>
            <a:xfrm flipH="false" flipV="false" rot="0">
              <a:off x="0" y="0"/>
              <a:ext cx="1387828" cy="1232075"/>
            </a:xfrm>
            <a:custGeom>
              <a:avLst/>
              <a:gdLst/>
              <a:ahLst/>
              <a:cxnLst/>
              <a:rect r="r" b="b" t="t" l="l"/>
              <a:pathLst>
                <a:path h="1232075" w="1387828">
                  <a:moveTo>
                    <a:pt x="0" y="0"/>
                  </a:moveTo>
                  <a:lnTo>
                    <a:pt x="1387828" y="0"/>
                  </a:lnTo>
                  <a:lnTo>
                    <a:pt x="1387828" y="1232075"/>
                  </a:lnTo>
                  <a:lnTo>
                    <a:pt x="0" y="1232075"/>
                  </a:lnTo>
                  <a:lnTo>
                    <a:pt x="0" y="0"/>
                  </a:lnTo>
                  <a:close/>
                </a:path>
              </a:pathLst>
            </a:custGeom>
            <a:blipFill>
              <a:blip r:embed="rId2"/>
              <a:stretch>
                <a:fillRect l="0" t="-6320" r="0" b="-6320"/>
              </a:stretch>
            </a:blipFill>
          </p:spPr>
        </p:sp>
        <p:sp>
          <p:nvSpPr>
            <p:cNvPr name="TextBox 4" id="4"/>
            <p:cNvSpPr txBox="true"/>
            <p:nvPr/>
          </p:nvSpPr>
          <p:spPr>
            <a:xfrm rot="0">
              <a:off x="927175" y="128146"/>
              <a:ext cx="6530519"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Hàm kích hoạt</a:t>
              </a:r>
            </a:p>
          </p:txBody>
        </p:sp>
      </p:grpSp>
      <p:grpSp>
        <p:nvGrpSpPr>
          <p:cNvPr name="Group 5" id="5"/>
          <p:cNvGrpSpPr/>
          <p:nvPr/>
        </p:nvGrpSpPr>
        <p:grpSpPr>
          <a:xfrm rot="0">
            <a:off x="333319" y="3259785"/>
            <a:ext cx="5347104" cy="921690"/>
            <a:chOff x="0" y="0"/>
            <a:chExt cx="7129472" cy="1228920"/>
          </a:xfrm>
        </p:grpSpPr>
        <p:sp>
          <p:nvSpPr>
            <p:cNvPr name="Freeform 6" id="6"/>
            <p:cNvSpPr/>
            <p:nvPr/>
          </p:nvSpPr>
          <p:spPr>
            <a:xfrm flipH="false" flipV="false" rot="0">
              <a:off x="0" y="0"/>
              <a:ext cx="1228920" cy="1228920"/>
            </a:xfrm>
            <a:custGeom>
              <a:avLst/>
              <a:gdLst/>
              <a:ahLst/>
              <a:cxnLst/>
              <a:rect r="r" b="b" t="t" l="l"/>
              <a:pathLst>
                <a:path h="1228920" w="1228920">
                  <a:moveTo>
                    <a:pt x="0" y="0"/>
                  </a:moveTo>
                  <a:lnTo>
                    <a:pt x="1228920" y="0"/>
                  </a:lnTo>
                  <a:lnTo>
                    <a:pt x="1228920" y="1228920"/>
                  </a:lnTo>
                  <a:lnTo>
                    <a:pt x="0" y="1228920"/>
                  </a:lnTo>
                  <a:lnTo>
                    <a:pt x="0" y="0"/>
                  </a:lnTo>
                  <a:close/>
                </a:path>
              </a:pathLst>
            </a:custGeom>
            <a:blipFill>
              <a:blip r:embed="rId3"/>
              <a:stretch>
                <a:fillRect l="0" t="0" r="0" b="0"/>
              </a:stretch>
            </a:blipFill>
          </p:spPr>
        </p:sp>
        <p:sp>
          <p:nvSpPr>
            <p:cNvPr name="TextBox 7" id="7"/>
            <p:cNvSpPr txBox="true"/>
            <p:nvPr/>
          </p:nvSpPr>
          <p:spPr>
            <a:xfrm rot="0">
              <a:off x="693914" y="126568"/>
              <a:ext cx="6435558"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Hàm mất mát</a:t>
              </a:r>
            </a:p>
          </p:txBody>
        </p:sp>
      </p:grpSp>
      <p:grpSp>
        <p:nvGrpSpPr>
          <p:cNvPr name="Group 8" id="8"/>
          <p:cNvGrpSpPr/>
          <p:nvPr/>
        </p:nvGrpSpPr>
        <p:grpSpPr>
          <a:xfrm rot="0">
            <a:off x="333319" y="6134100"/>
            <a:ext cx="5981209" cy="843343"/>
            <a:chOff x="0" y="0"/>
            <a:chExt cx="7974946" cy="1124457"/>
          </a:xfrm>
        </p:grpSpPr>
        <p:sp>
          <p:nvSpPr>
            <p:cNvPr name="Freeform 9" id="9"/>
            <p:cNvSpPr/>
            <p:nvPr/>
          </p:nvSpPr>
          <p:spPr>
            <a:xfrm flipH="false" flipV="false" rot="0">
              <a:off x="0" y="0"/>
              <a:ext cx="1138339" cy="1124457"/>
            </a:xfrm>
            <a:custGeom>
              <a:avLst/>
              <a:gdLst/>
              <a:ahLst/>
              <a:cxnLst/>
              <a:rect r="r" b="b" t="t" l="l"/>
              <a:pathLst>
                <a:path h="1124457" w="1138339">
                  <a:moveTo>
                    <a:pt x="0" y="0"/>
                  </a:moveTo>
                  <a:lnTo>
                    <a:pt x="1138339" y="0"/>
                  </a:lnTo>
                  <a:lnTo>
                    <a:pt x="1138339" y="1124457"/>
                  </a:lnTo>
                  <a:lnTo>
                    <a:pt x="0" y="1124457"/>
                  </a:lnTo>
                  <a:lnTo>
                    <a:pt x="0" y="0"/>
                  </a:lnTo>
                  <a:close/>
                </a:path>
              </a:pathLst>
            </a:custGeom>
            <a:blipFill>
              <a:blip r:embed="rId4"/>
              <a:stretch>
                <a:fillRect l="0" t="0" r="0" b="0"/>
              </a:stretch>
            </a:blipFill>
          </p:spPr>
        </p:sp>
        <p:sp>
          <p:nvSpPr>
            <p:cNvPr name="TextBox 10" id="10"/>
            <p:cNvSpPr txBox="true"/>
            <p:nvPr/>
          </p:nvSpPr>
          <p:spPr>
            <a:xfrm rot="0">
              <a:off x="569170" y="107656"/>
              <a:ext cx="7405776" cy="832945"/>
            </a:xfrm>
            <a:prstGeom prst="rect">
              <a:avLst/>
            </a:prstGeom>
          </p:spPr>
          <p:txBody>
            <a:bodyPr anchor="t" rtlCol="false" tIns="0" lIns="0" bIns="0" rIns="0">
              <a:spAutoFit/>
            </a:bodyPr>
            <a:lstStyle/>
            <a:p>
              <a:pPr algn="ctr">
                <a:lnSpc>
                  <a:spcPts val="5268"/>
                </a:lnSpc>
                <a:spcBef>
                  <a:spcPct val="0"/>
                </a:spcBef>
              </a:pPr>
              <a:r>
                <a:rPr lang="en-US" sz="3763">
                  <a:solidFill>
                    <a:srgbClr val="000000"/>
                  </a:solidFill>
                  <a:latin typeface="Rokkitt"/>
                  <a:ea typeface="Rokkitt"/>
                  <a:cs typeface="Rokkitt"/>
                  <a:sym typeface="Rokkitt"/>
                </a:rPr>
                <a:t>Lan truyền ngược</a:t>
              </a:r>
            </a:p>
          </p:txBody>
        </p:sp>
      </p:grpSp>
      <p:sp>
        <p:nvSpPr>
          <p:cNvPr name="Freeform 11" id="11"/>
          <p:cNvSpPr/>
          <p:nvPr/>
        </p:nvSpPr>
        <p:spPr>
          <a:xfrm flipH="false" flipV="false" rot="0">
            <a:off x="14436635" y="0"/>
            <a:ext cx="3879631" cy="3879631"/>
          </a:xfrm>
          <a:custGeom>
            <a:avLst/>
            <a:gdLst/>
            <a:ahLst/>
            <a:cxnLst/>
            <a:rect r="r" b="b" t="t" l="l"/>
            <a:pathLst>
              <a:path h="3879631" w="3879631">
                <a:moveTo>
                  <a:pt x="0" y="0"/>
                </a:moveTo>
                <a:lnTo>
                  <a:pt x="3879631" y="0"/>
                </a:lnTo>
                <a:lnTo>
                  <a:pt x="3879631" y="3879631"/>
                </a:lnTo>
                <a:lnTo>
                  <a:pt x="0" y="3879631"/>
                </a:lnTo>
                <a:lnTo>
                  <a:pt x="0" y="0"/>
                </a:lnTo>
                <a:close/>
              </a:path>
            </a:pathLst>
          </a:custGeom>
          <a:blipFill>
            <a:blip r:embed="rId5"/>
            <a:stretch>
              <a:fillRect l="0" t="0" r="0" b="0"/>
            </a:stretch>
          </a:blipFill>
        </p:spPr>
      </p:sp>
      <p:sp>
        <p:nvSpPr>
          <p:cNvPr name="Freeform 12" id="12"/>
          <p:cNvSpPr/>
          <p:nvPr/>
        </p:nvSpPr>
        <p:spPr>
          <a:xfrm flipH="false" flipV="false" rot="0">
            <a:off x="14436635" y="5957728"/>
            <a:ext cx="3851365" cy="4235080"/>
          </a:xfrm>
          <a:custGeom>
            <a:avLst/>
            <a:gdLst/>
            <a:ahLst/>
            <a:cxnLst/>
            <a:rect r="r" b="b" t="t" l="l"/>
            <a:pathLst>
              <a:path h="4235080" w="3851365">
                <a:moveTo>
                  <a:pt x="0" y="0"/>
                </a:moveTo>
                <a:lnTo>
                  <a:pt x="3851365" y="0"/>
                </a:lnTo>
                <a:lnTo>
                  <a:pt x="3851365" y="4235080"/>
                </a:lnTo>
                <a:lnTo>
                  <a:pt x="0" y="4235080"/>
                </a:lnTo>
                <a:lnTo>
                  <a:pt x="0" y="0"/>
                </a:lnTo>
                <a:close/>
              </a:path>
            </a:pathLst>
          </a:custGeom>
          <a:blipFill>
            <a:blip r:embed="rId6"/>
            <a:stretch>
              <a:fillRect l="0" t="0" r="0" b="0"/>
            </a:stretch>
          </a:blipFill>
        </p:spPr>
      </p:sp>
      <p:sp>
        <p:nvSpPr>
          <p:cNvPr name="TextBox 13" id="13"/>
          <p:cNvSpPr txBox="true"/>
          <p:nvPr/>
        </p:nvSpPr>
        <p:spPr>
          <a:xfrm rot="0">
            <a:off x="0" y="952500"/>
            <a:ext cx="14436635" cy="21336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Sigmoid: Được sử dụng chủ yếu trong các bài toán phân loại nhị phân.</a:t>
            </a:r>
          </a:p>
          <a:p>
            <a:pPr algn="l" marL="647700" indent="-323850" lvl="1">
              <a:lnSpc>
                <a:spcPts val="4200"/>
              </a:lnSpc>
              <a:buFont typeface="Arial"/>
              <a:buChar char="•"/>
            </a:pPr>
            <a:r>
              <a:rPr lang="en-US" sz="3000">
                <a:solidFill>
                  <a:srgbClr val="000000"/>
                </a:solidFill>
                <a:latin typeface="Rokkitt"/>
                <a:ea typeface="Rokkitt"/>
                <a:cs typeface="Rokkitt"/>
                <a:sym typeface="Rokkitt"/>
              </a:rPr>
              <a:t>ReLU (Rectified Linear Unit): Thường được sử dụng trong các mạng nơ-ron có nhiều lớp vì khả năng khắc phục hiện tượng mất mát gradient trong quá trình huấn luyện.</a:t>
            </a:r>
          </a:p>
          <a:p>
            <a:pPr algn="l" marL="647700" indent="-323850" lvl="1">
              <a:lnSpc>
                <a:spcPts val="4200"/>
              </a:lnSpc>
              <a:spcBef>
                <a:spcPct val="0"/>
              </a:spcBef>
              <a:buFont typeface="Arial"/>
              <a:buChar char="•"/>
            </a:pPr>
            <a:r>
              <a:rPr lang="en-US" sz="3000">
                <a:solidFill>
                  <a:srgbClr val="000000"/>
                </a:solidFill>
                <a:latin typeface="Rokkitt"/>
                <a:ea typeface="Rokkitt"/>
                <a:cs typeface="Rokkitt"/>
                <a:sym typeface="Rokkitt"/>
              </a:rPr>
              <a:t>Softmax: Dùng trong các bài toán phân loại đa lớp như bài toán dự đoán thời tiết này.</a:t>
            </a:r>
          </a:p>
        </p:txBody>
      </p:sp>
      <p:sp>
        <p:nvSpPr>
          <p:cNvPr name="TextBox 14" id="14"/>
          <p:cNvSpPr txBox="true"/>
          <p:nvPr/>
        </p:nvSpPr>
        <p:spPr>
          <a:xfrm rot="0">
            <a:off x="0" y="4114800"/>
            <a:ext cx="14436635" cy="16002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Hàm mất mát là hàm giúp đo lường sự khác biệt giữa giá trị dự đoán và giá trị thực tế.</a:t>
            </a:r>
          </a:p>
          <a:p>
            <a:pPr algn="l" marL="647700" indent="-323850" lvl="1">
              <a:lnSpc>
                <a:spcPts val="4200"/>
              </a:lnSpc>
              <a:spcBef>
                <a:spcPct val="0"/>
              </a:spcBef>
              <a:buFont typeface="Arial"/>
              <a:buChar char="•"/>
            </a:pPr>
            <a:r>
              <a:rPr lang="en-US" sz="3000">
                <a:solidFill>
                  <a:srgbClr val="000000"/>
                </a:solidFill>
                <a:latin typeface="Rokkitt"/>
                <a:ea typeface="Rokkitt"/>
                <a:cs typeface="Rokkitt"/>
                <a:sym typeface="Rokkitt"/>
              </a:rPr>
              <a:t>Đối với bài toán phân loại, đặc biệt là phân loại đa lớp, hàm mất mát thường được sử dụng là Cross-Entropy Loss.</a:t>
            </a:r>
          </a:p>
        </p:txBody>
      </p:sp>
      <p:sp>
        <p:nvSpPr>
          <p:cNvPr name="TextBox 15" id="15"/>
          <p:cNvSpPr txBox="true"/>
          <p:nvPr/>
        </p:nvSpPr>
        <p:spPr>
          <a:xfrm rot="0">
            <a:off x="0" y="7196518"/>
            <a:ext cx="14436635" cy="26670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kkitt"/>
                <a:ea typeface="Rokkitt"/>
                <a:cs typeface="Rokkitt"/>
                <a:sym typeface="Rokkitt"/>
              </a:rPr>
              <a:t>Đây là quá trình tối ưu hóa mạng nơ-ron, giúp mạng điều chỉnh trọng số của các liên kết giữa các nơ-ron dựa trên giá trị của hàm mất mát. Lan truyền ngược sử dụng thuật toán Gradient Descent để điều chỉnh trọng số nhằm giảm thiểu hàm mất mát sau mỗi lần huấn luyện.</a:t>
            </a:r>
          </a:p>
          <a:p>
            <a:pPr algn="l">
              <a:lnSpc>
                <a:spcPts val="42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29581" y="1216024"/>
            <a:ext cx="8466210" cy="8466210"/>
          </a:xfrm>
          <a:prstGeom prst="rect">
            <a:avLst/>
          </a:prstGeom>
        </p:spPr>
      </p:pic>
      <p:sp>
        <p:nvSpPr>
          <p:cNvPr name="TextBox 3" id="3"/>
          <p:cNvSpPr txBox="true"/>
          <p:nvPr/>
        </p:nvSpPr>
        <p:spPr>
          <a:xfrm rot="0">
            <a:off x="1028700" y="1371600"/>
            <a:ext cx="8947349" cy="8496300"/>
          </a:xfrm>
          <a:prstGeom prst="rect">
            <a:avLst/>
          </a:prstGeom>
        </p:spPr>
        <p:txBody>
          <a:bodyPr anchor="t" rtlCol="false" tIns="0" lIns="0" bIns="0" rIns="0">
            <a:spAutoFit/>
          </a:bodyPr>
          <a:lstStyle/>
          <a:p>
            <a:pPr algn="l">
              <a:lnSpc>
                <a:spcPts val="4200"/>
              </a:lnSpc>
            </a:pPr>
            <a:r>
              <a:rPr lang="en-US" sz="3000">
                <a:solidFill>
                  <a:srgbClr val="000000"/>
                </a:solidFill>
                <a:latin typeface="Rokkitt"/>
                <a:ea typeface="Rokkitt"/>
                <a:cs typeface="Rokkitt"/>
                <a:sym typeface="Rokkitt"/>
              </a:rPr>
              <a:t>Ưu điểm:</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Khả năng học tốt các mối quan hệ phi tuyến</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Khả năng xử lý dữ liệu lớn</a:t>
            </a:r>
          </a:p>
          <a:p>
            <a:pPr algn="l" marL="755651" indent="-377825" lvl="1">
              <a:lnSpc>
                <a:spcPts val="4900"/>
              </a:lnSpc>
              <a:buFont typeface="Arial"/>
              <a:buChar char="•"/>
            </a:pPr>
            <a:r>
              <a:rPr lang="en-US" sz="3500">
                <a:solidFill>
                  <a:srgbClr val="000000"/>
                </a:solidFill>
                <a:latin typeface="Rokkitt"/>
                <a:ea typeface="Rokkitt"/>
                <a:cs typeface="Rokkitt"/>
                <a:sym typeface="Rokkitt"/>
              </a:rPr>
              <a:t>Tính linh hoạt</a:t>
            </a:r>
          </a:p>
          <a:p>
            <a:pPr algn="l" marL="755651" indent="-377825" lvl="1">
              <a:lnSpc>
                <a:spcPts val="4900"/>
              </a:lnSpc>
              <a:buFont typeface="Arial"/>
              <a:buChar char="•"/>
            </a:pPr>
            <a:r>
              <a:rPr lang="en-US" sz="3500">
                <a:solidFill>
                  <a:srgbClr val="000000"/>
                </a:solidFill>
                <a:latin typeface="Rokkitt"/>
                <a:ea typeface="Rokkitt"/>
                <a:cs typeface="Rokkitt"/>
                <a:sym typeface="Rokkitt"/>
              </a:rPr>
              <a:t>Tự động học các đặc trưng</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Khả năng tinh chỉnh và tinh vi</a:t>
            </a:r>
          </a:p>
          <a:p>
            <a:pPr algn="l">
              <a:lnSpc>
                <a:spcPts val="4900"/>
              </a:lnSpc>
            </a:pPr>
            <a:r>
              <a:rPr lang="en-US" sz="3500">
                <a:solidFill>
                  <a:srgbClr val="000000"/>
                </a:solidFill>
                <a:latin typeface="Rokkitt"/>
                <a:ea typeface="Rokkitt"/>
                <a:cs typeface="Rokkitt"/>
                <a:sym typeface="Rokkitt"/>
              </a:rPr>
              <a:t>Nhược điểm:</a:t>
            </a:r>
          </a:p>
          <a:p>
            <a:pPr algn="l" marL="755651" indent="-377825" lvl="1">
              <a:lnSpc>
                <a:spcPts val="4900"/>
              </a:lnSpc>
              <a:buFont typeface="Arial"/>
              <a:buChar char="•"/>
            </a:pPr>
            <a:r>
              <a:rPr lang="en-US" sz="3500">
                <a:solidFill>
                  <a:srgbClr val="000000"/>
                </a:solidFill>
                <a:latin typeface="Rokkitt"/>
                <a:ea typeface="Rokkitt"/>
                <a:cs typeface="Rokkitt"/>
                <a:sym typeface="Rokkitt"/>
              </a:rPr>
              <a:t>Yêu cầu về tài nguyên cao</a:t>
            </a:r>
          </a:p>
          <a:p>
            <a:pPr algn="l" marL="755651" indent="-377825" lvl="1">
              <a:lnSpc>
                <a:spcPts val="4900"/>
              </a:lnSpc>
              <a:buFont typeface="Arial"/>
              <a:buChar char="•"/>
            </a:pPr>
            <a:r>
              <a:rPr lang="en-US" sz="3500">
                <a:solidFill>
                  <a:srgbClr val="000000"/>
                </a:solidFill>
                <a:latin typeface="Rokkitt"/>
                <a:ea typeface="Rokkitt"/>
                <a:cs typeface="Rokkitt"/>
                <a:sym typeface="Rokkitt"/>
              </a:rPr>
              <a:t>Thời gian huấn luyện dài</a:t>
            </a:r>
          </a:p>
          <a:p>
            <a:pPr algn="l" marL="755651" indent="-377825" lvl="1">
              <a:lnSpc>
                <a:spcPts val="4900"/>
              </a:lnSpc>
              <a:buFont typeface="Arial"/>
              <a:buChar char="•"/>
            </a:pPr>
            <a:r>
              <a:rPr lang="en-US" sz="3500">
                <a:solidFill>
                  <a:srgbClr val="000000"/>
                </a:solidFill>
                <a:latin typeface="Rokkitt"/>
                <a:ea typeface="Rokkitt"/>
                <a:cs typeface="Rokkitt"/>
                <a:sym typeface="Rokkitt"/>
              </a:rPr>
              <a:t>Khó khăn trong việc giải thích</a:t>
            </a:r>
          </a:p>
          <a:p>
            <a:pPr algn="l" marL="755651" indent="-377825" lvl="1">
              <a:lnSpc>
                <a:spcPts val="4900"/>
              </a:lnSpc>
              <a:buFont typeface="Arial"/>
              <a:buChar char="•"/>
            </a:pPr>
            <a:r>
              <a:rPr lang="en-US" sz="3500">
                <a:solidFill>
                  <a:srgbClr val="000000"/>
                </a:solidFill>
                <a:latin typeface="Rokkitt"/>
                <a:ea typeface="Rokkitt"/>
                <a:cs typeface="Rokkitt"/>
                <a:sym typeface="Rokkitt"/>
              </a:rPr>
              <a:t>Rủi ro overfitting</a:t>
            </a:r>
          </a:p>
          <a:p>
            <a:pPr algn="l" marL="755651" indent="-377825" lvl="1">
              <a:lnSpc>
                <a:spcPts val="4900"/>
              </a:lnSpc>
              <a:buFont typeface="Arial"/>
              <a:buChar char="•"/>
            </a:pPr>
            <a:r>
              <a:rPr lang="en-US" sz="3500">
                <a:solidFill>
                  <a:srgbClr val="000000"/>
                </a:solidFill>
                <a:latin typeface="Rokkitt"/>
                <a:ea typeface="Rokkitt"/>
                <a:cs typeface="Rokkitt"/>
                <a:sym typeface="Rokkitt"/>
              </a:rPr>
              <a:t>Cần tinh chỉnh tham số kỹ</a:t>
            </a:r>
          </a:p>
          <a:p>
            <a:pPr algn="l" marL="755651" indent="-377825" lvl="1">
              <a:lnSpc>
                <a:spcPts val="4900"/>
              </a:lnSpc>
              <a:buFont typeface="Arial"/>
              <a:buChar char="•"/>
            </a:pPr>
            <a:r>
              <a:rPr lang="en-US" sz="3500">
                <a:solidFill>
                  <a:srgbClr val="000000"/>
                </a:solidFill>
                <a:latin typeface="Rokkitt"/>
                <a:ea typeface="Rokkitt"/>
                <a:cs typeface="Rokkitt"/>
                <a:sym typeface="Rokkitt"/>
              </a:rPr>
              <a:t>Nhạy cảm với dữ liệu đầu vào</a:t>
            </a:r>
          </a:p>
          <a:p>
            <a:pPr algn="l">
              <a:lnSpc>
                <a:spcPts val="4200"/>
              </a:lnSpc>
              <a:spcBef>
                <a:spcPct val="0"/>
              </a:spcBef>
            </a:pPr>
          </a:p>
        </p:txBody>
      </p:sp>
      <p:sp>
        <p:nvSpPr>
          <p:cNvPr name="TextBox 4" id="4"/>
          <p:cNvSpPr txBox="true"/>
          <p:nvPr/>
        </p:nvSpPr>
        <p:spPr>
          <a:xfrm rot="0">
            <a:off x="0" y="-161925"/>
            <a:ext cx="10469645"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NEURAL NETWORKS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4333" y="4106269"/>
            <a:ext cx="17719335" cy="2074463"/>
            <a:chOff x="0" y="0"/>
            <a:chExt cx="23625779" cy="2765950"/>
          </a:xfrm>
        </p:grpSpPr>
        <p:sp>
          <p:nvSpPr>
            <p:cNvPr name="AutoShape 3" id="3"/>
            <p:cNvSpPr/>
            <p:nvPr/>
          </p:nvSpPr>
          <p:spPr>
            <a:xfrm>
              <a:off x="0" y="517258"/>
              <a:ext cx="23625779" cy="0"/>
            </a:xfrm>
            <a:prstGeom prst="line">
              <a:avLst/>
            </a:prstGeom>
            <a:ln cap="flat" w="50800">
              <a:solidFill>
                <a:srgbClr val="E40808"/>
              </a:solidFill>
              <a:prstDash val="solid"/>
              <a:headEnd type="none" len="sm" w="sm"/>
              <a:tailEnd type="none" len="sm" w="sm"/>
            </a:ln>
          </p:spPr>
        </p:sp>
        <p:grpSp>
          <p:nvGrpSpPr>
            <p:cNvPr name="Group 4" id="4"/>
            <p:cNvGrpSpPr/>
            <p:nvPr/>
          </p:nvGrpSpPr>
          <p:grpSpPr>
            <a:xfrm rot="0">
              <a:off x="2642431" y="0"/>
              <a:ext cx="1034517" cy="10345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885609" y="0"/>
              <a:ext cx="1034517" cy="10345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128788" y="0"/>
              <a:ext cx="1034517" cy="10345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8367005" y="0"/>
              <a:ext cx="1034517" cy="103451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0808"/>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821096" y="1875892"/>
              <a:ext cx="2677187"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name="TextBox 17" id="17"/>
            <p:cNvSpPr txBox="true"/>
            <p:nvPr/>
          </p:nvSpPr>
          <p:spPr>
            <a:xfrm rot="0">
              <a:off x="7103168" y="1875892"/>
              <a:ext cx="2599399"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name="TextBox 18" id="18"/>
            <p:cNvSpPr txBox="true"/>
            <p:nvPr/>
          </p:nvSpPr>
          <p:spPr>
            <a:xfrm rot="0">
              <a:off x="12790979" y="1875892"/>
              <a:ext cx="1710134"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name="TextBox 19" id="19"/>
            <p:cNvSpPr txBox="true"/>
            <p:nvPr/>
          </p:nvSpPr>
          <p:spPr>
            <a:xfrm rot="0">
              <a:off x="17738684" y="1875892"/>
              <a:ext cx="2291159"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F1 score</a:t>
              </a:r>
            </a:p>
          </p:txBody>
        </p:sp>
      </p:grpSp>
      <p:sp>
        <p:nvSpPr>
          <p:cNvPr name="Freeform 20" id="20"/>
          <p:cNvSpPr/>
          <p:nvPr/>
        </p:nvSpPr>
        <p:spPr>
          <a:xfrm flipH="false" flipV="false" rot="0">
            <a:off x="12445211" y="6188869"/>
            <a:ext cx="5728489" cy="4091096"/>
          </a:xfrm>
          <a:custGeom>
            <a:avLst/>
            <a:gdLst/>
            <a:ahLst/>
            <a:cxnLst/>
            <a:rect r="r" b="b" t="t" l="l"/>
            <a:pathLst>
              <a:path h="4091096" w="5728489">
                <a:moveTo>
                  <a:pt x="0" y="0"/>
                </a:moveTo>
                <a:lnTo>
                  <a:pt x="5728489" y="0"/>
                </a:lnTo>
                <a:lnTo>
                  <a:pt x="5728489" y="4091096"/>
                </a:lnTo>
                <a:lnTo>
                  <a:pt x="0" y="4091096"/>
                </a:lnTo>
                <a:lnTo>
                  <a:pt x="0" y="0"/>
                </a:lnTo>
                <a:close/>
              </a:path>
            </a:pathLst>
          </a:custGeom>
          <a:blipFill>
            <a:blip r:embed="rId2"/>
            <a:stretch>
              <a:fillRect l="0" t="0" r="0" b="0"/>
            </a:stretch>
          </a:blipFill>
        </p:spPr>
      </p:sp>
      <p:sp>
        <p:nvSpPr>
          <p:cNvPr name="Freeform 21" id="21"/>
          <p:cNvSpPr/>
          <p:nvPr/>
        </p:nvSpPr>
        <p:spPr>
          <a:xfrm flipH="false" flipV="false" rot="0">
            <a:off x="1395163" y="6188869"/>
            <a:ext cx="10945273" cy="4112386"/>
          </a:xfrm>
          <a:custGeom>
            <a:avLst/>
            <a:gdLst/>
            <a:ahLst/>
            <a:cxnLst/>
            <a:rect r="r" b="b" t="t" l="l"/>
            <a:pathLst>
              <a:path h="4112386" w="10945273">
                <a:moveTo>
                  <a:pt x="0" y="0"/>
                </a:moveTo>
                <a:lnTo>
                  <a:pt x="10945273" y="0"/>
                </a:lnTo>
                <a:lnTo>
                  <a:pt x="10945273" y="4112386"/>
                </a:lnTo>
                <a:lnTo>
                  <a:pt x="0" y="4112386"/>
                </a:lnTo>
                <a:lnTo>
                  <a:pt x="0" y="0"/>
                </a:lnTo>
                <a:close/>
              </a:path>
            </a:pathLst>
          </a:custGeom>
          <a:blipFill>
            <a:blip r:embed="rId3"/>
            <a:stretch>
              <a:fillRect l="0" t="0" r="0" b="0"/>
            </a:stretch>
          </a:blipFill>
        </p:spPr>
      </p:sp>
      <p:sp>
        <p:nvSpPr>
          <p:cNvPr name="TextBox 22" id="22"/>
          <p:cNvSpPr txBox="true"/>
          <p:nvPr/>
        </p:nvSpPr>
        <p:spPr>
          <a:xfrm rot="0">
            <a:off x="1028700" y="1261394"/>
            <a:ext cx="16097916" cy="1698626"/>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CÁC THAM SỐ ĐÁNH GIÁ</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074463"/>
            <a:chOff x="0" y="0"/>
            <a:chExt cx="24384000" cy="2765950"/>
          </a:xfrm>
        </p:grpSpPr>
        <p:sp>
          <p:nvSpPr>
            <p:cNvPr name="AutoShape 3" id="3"/>
            <p:cNvSpPr/>
            <p:nvPr/>
          </p:nvSpPr>
          <p:spPr>
            <a:xfrm>
              <a:off x="0" y="517258"/>
              <a:ext cx="24384000" cy="0"/>
            </a:xfrm>
            <a:prstGeom prst="line">
              <a:avLst/>
            </a:prstGeom>
            <a:ln cap="flat" w="50800">
              <a:solidFill>
                <a:srgbClr val="E40808"/>
              </a:solidFill>
              <a:prstDash val="solid"/>
              <a:headEnd type="none" len="sm" w="sm"/>
              <a:tailEnd type="none" len="sm" w="sm"/>
            </a:ln>
          </p:spPr>
        </p:sp>
        <p:grpSp>
          <p:nvGrpSpPr>
            <p:cNvPr name="Group 4" id="4"/>
            <p:cNvGrpSpPr/>
            <p:nvPr/>
          </p:nvGrpSpPr>
          <p:grpSpPr>
            <a:xfrm rot="0">
              <a:off x="2727234" y="0"/>
              <a:ext cx="1067718" cy="1034517"/>
              <a:chOff x="0" y="0"/>
              <a:chExt cx="838885" cy="812800"/>
            </a:xfrm>
          </p:grpSpPr>
          <p:sp>
            <p:nvSpPr>
              <p:cNvPr name="Freeform 5" id="5"/>
              <p:cNvSpPr/>
              <p:nvPr/>
            </p:nvSpPr>
            <p:spPr>
              <a:xfrm flipH="false" flipV="false" rot="0">
                <a:off x="0" y="0"/>
                <a:ext cx="838885" cy="812800"/>
              </a:xfrm>
              <a:custGeom>
                <a:avLst/>
                <a:gdLst/>
                <a:ahLst/>
                <a:cxnLst/>
                <a:rect r="r" b="b" t="t" l="l"/>
                <a:pathLst>
                  <a:path h="812800" w="838885">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sp>
          <p:sp>
            <p:nvSpPr>
              <p:cNvPr name="TextBox 6" id="6"/>
              <p:cNvSpPr txBox="true"/>
              <p:nvPr/>
            </p:nvSpPr>
            <p:spPr>
              <a:xfrm>
                <a:off x="78645" y="38100"/>
                <a:ext cx="681594"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138682" y="0"/>
              <a:ext cx="1067718" cy="1034517"/>
              <a:chOff x="0" y="0"/>
              <a:chExt cx="838885" cy="812800"/>
            </a:xfrm>
          </p:grpSpPr>
          <p:sp>
            <p:nvSpPr>
              <p:cNvPr name="Freeform 8" id="8"/>
              <p:cNvSpPr/>
              <p:nvPr/>
            </p:nvSpPr>
            <p:spPr>
              <a:xfrm flipH="false" flipV="false" rot="0">
                <a:off x="0" y="0"/>
                <a:ext cx="838885" cy="812800"/>
              </a:xfrm>
              <a:custGeom>
                <a:avLst/>
                <a:gdLst/>
                <a:ahLst/>
                <a:cxnLst/>
                <a:rect r="r" b="b" t="t" l="l"/>
                <a:pathLst>
                  <a:path h="812800" w="838885">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sp>
          <p:sp>
            <p:nvSpPr>
              <p:cNvPr name="TextBox 9" id="9"/>
              <p:cNvSpPr txBox="true"/>
              <p:nvPr/>
            </p:nvSpPr>
            <p:spPr>
              <a:xfrm>
                <a:off x="78645" y="38100"/>
                <a:ext cx="681594"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550129" y="0"/>
              <a:ext cx="1067718" cy="1034517"/>
              <a:chOff x="0" y="0"/>
              <a:chExt cx="838885" cy="812800"/>
            </a:xfrm>
          </p:grpSpPr>
          <p:sp>
            <p:nvSpPr>
              <p:cNvPr name="Freeform 11" id="11"/>
              <p:cNvSpPr/>
              <p:nvPr/>
            </p:nvSpPr>
            <p:spPr>
              <a:xfrm flipH="false" flipV="false" rot="0">
                <a:off x="0" y="0"/>
                <a:ext cx="838885" cy="812800"/>
              </a:xfrm>
              <a:custGeom>
                <a:avLst/>
                <a:gdLst/>
                <a:ahLst/>
                <a:cxnLst/>
                <a:rect r="r" b="b" t="t" l="l"/>
                <a:pathLst>
                  <a:path h="812800" w="838885">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sp>
          <p:sp>
            <p:nvSpPr>
              <p:cNvPr name="TextBox 12" id="12"/>
              <p:cNvSpPr txBox="true"/>
              <p:nvPr/>
            </p:nvSpPr>
            <p:spPr>
              <a:xfrm>
                <a:off x="78645" y="38100"/>
                <a:ext cx="681594"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8956456" y="0"/>
              <a:ext cx="1067718" cy="1034517"/>
              <a:chOff x="0" y="0"/>
              <a:chExt cx="838885" cy="812800"/>
            </a:xfrm>
          </p:grpSpPr>
          <p:sp>
            <p:nvSpPr>
              <p:cNvPr name="Freeform 14" id="14"/>
              <p:cNvSpPr/>
              <p:nvPr/>
            </p:nvSpPr>
            <p:spPr>
              <a:xfrm flipH="false" flipV="false" rot="0">
                <a:off x="0" y="0"/>
                <a:ext cx="838885" cy="812800"/>
              </a:xfrm>
              <a:custGeom>
                <a:avLst/>
                <a:gdLst/>
                <a:ahLst/>
                <a:cxnLst/>
                <a:rect r="r" b="b" t="t" l="l"/>
                <a:pathLst>
                  <a:path h="812800" w="838885">
                    <a:moveTo>
                      <a:pt x="419443" y="0"/>
                    </a:moveTo>
                    <a:cubicBezTo>
                      <a:pt x="187791" y="0"/>
                      <a:pt x="0" y="181951"/>
                      <a:pt x="0" y="406400"/>
                    </a:cubicBezTo>
                    <a:cubicBezTo>
                      <a:pt x="0" y="630849"/>
                      <a:pt x="187791" y="812800"/>
                      <a:pt x="419443" y="812800"/>
                    </a:cubicBezTo>
                    <a:cubicBezTo>
                      <a:pt x="651094" y="812800"/>
                      <a:pt x="838885" y="630849"/>
                      <a:pt x="838885" y="406400"/>
                    </a:cubicBezTo>
                    <a:cubicBezTo>
                      <a:pt x="838885" y="181951"/>
                      <a:pt x="651094" y="0"/>
                      <a:pt x="419443" y="0"/>
                    </a:cubicBezTo>
                    <a:close/>
                  </a:path>
                </a:pathLst>
              </a:custGeom>
              <a:solidFill>
                <a:srgbClr val="E40808"/>
              </a:solidFill>
            </p:spPr>
          </p:sp>
          <p:sp>
            <p:nvSpPr>
              <p:cNvPr name="TextBox 15" id="15"/>
              <p:cNvSpPr txBox="true"/>
              <p:nvPr/>
            </p:nvSpPr>
            <p:spPr>
              <a:xfrm>
                <a:off x="78645" y="38100"/>
                <a:ext cx="681594"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879540" y="1875892"/>
              <a:ext cx="2763105"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Accuracy</a:t>
              </a:r>
            </a:p>
          </p:txBody>
        </p:sp>
        <p:sp>
          <p:nvSpPr>
            <p:cNvPr name="TextBox 17" id="17"/>
            <p:cNvSpPr txBox="true"/>
            <p:nvPr/>
          </p:nvSpPr>
          <p:spPr>
            <a:xfrm rot="0">
              <a:off x="7331130" y="1875892"/>
              <a:ext cx="2682821"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Precision</a:t>
              </a:r>
            </a:p>
          </p:txBody>
        </p:sp>
        <p:sp>
          <p:nvSpPr>
            <p:cNvPr name="TextBox 18" id="18"/>
            <p:cNvSpPr txBox="true"/>
            <p:nvPr/>
          </p:nvSpPr>
          <p:spPr>
            <a:xfrm rot="0">
              <a:off x="13201479" y="1875892"/>
              <a:ext cx="1765018"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Recall</a:t>
              </a:r>
            </a:p>
          </p:txBody>
        </p:sp>
        <p:sp>
          <p:nvSpPr>
            <p:cNvPr name="TextBox 19" id="19"/>
            <p:cNvSpPr txBox="true"/>
            <p:nvPr/>
          </p:nvSpPr>
          <p:spPr>
            <a:xfrm rot="0">
              <a:off x="18307970" y="1875892"/>
              <a:ext cx="2364689"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F1 score</a:t>
              </a:r>
            </a:p>
          </p:txBody>
        </p:sp>
      </p:grpSp>
      <p:sp>
        <p:nvSpPr>
          <p:cNvPr name="Freeform 20" id="20"/>
          <p:cNvSpPr/>
          <p:nvPr/>
        </p:nvSpPr>
        <p:spPr>
          <a:xfrm flipH="false" flipV="false" rot="0">
            <a:off x="4301629" y="0"/>
            <a:ext cx="50588" cy="10287000"/>
          </a:xfrm>
          <a:custGeom>
            <a:avLst/>
            <a:gdLst/>
            <a:ahLst/>
            <a:cxnLst/>
            <a:rect r="r" b="b" t="t" l="l"/>
            <a:pathLst>
              <a:path h="10287000" w="50588">
                <a:moveTo>
                  <a:pt x="0" y="0"/>
                </a:moveTo>
                <a:lnTo>
                  <a:pt x="50588" y="0"/>
                </a:lnTo>
                <a:lnTo>
                  <a:pt x="50588" y="10287000"/>
                </a:lnTo>
                <a:lnTo>
                  <a:pt x="0" y="10287000"/>
                </a:lnTo>
                <a:lnTo>
                  <a:pt x="0" y="0"/>
                </a:lnTo>
                <a:close/>
              </a:path>
            </a:pathLst>
          </a:custGeom>
          <a:blipFill>
            <a:blip r:embed="rId2"/>
            <a:stretch>
              <a:fillRect l="0" t="-15569" r="0" b="-15569"/>
            </a:stretch>
          </a:blipFill>
        </p:spPr>
      </p:sp>
      <p:sp>
        <p:nvSpPr>
          <p:cNvPr name="Freeform 21" id="21"/>
          <p:cNvSpPr/>
          <p:nvPr/>
        </p:nvSpPr>
        <p:spPr>
          <a:xfrm flipH="false" flipV="false" rot="0">
            <a:off x="8724669" y="0"/>
            <a:ext cx="38576" cy="10287000"/>
          </a:xfrm>
          <a:custGeom>
            <a:avLst/>
            <a:gdLst/>
            <a:ahLst/>
            <a:cxnLst/>
            <a:rect r="r" b="b" t="t" l="l"/>
            <a:pathLst>
              <a:path h="10287000" w="38576">
                <a:moveTo>
                  <a:pt x="0" y="0"/>
                </a:moveTo>
                <a:lnTo>
                  <a:pt x="38576" y="0"/>
                </a:lnTo>
                <a:lnTo>
                  <a:pt x="38576" y="10287000"/>
                </a:lnTo>
                <a:lnTo>
                  <a:pt x="0" y="10287000"/>
                </a:lnTo>
                <a:lnTo>
                  <a:pt x="0" y="0"/>
                </a:lnTo>
                <a:close/>
              </a:path>
            </a:pathLst>
          </a:custGeom>
          <a:blipFill>
            <a:blip r:embed="rId2"/>
            <a:stretch>
              <a:fillRect l="0" t="0" r="0" b="0"/>
            </a:stretch>
          </a:blipFill>
        </p:spPr>
      </p:sp>
      <p:sp>
        <p:nvSpPr>
          <p:cNvPr name="Freeform 22" id="22"/>
          <p:cNvSpPr/>
          <p:nvPr/>
        </p:nvSpPr>
        <p:spPr>
          <a:xfrm flipH="false" flipV="false" rot="0">
            <a:off x="13147708" y="0"/>
            <a:ext cx="38576" cy="10287000"/>
          </a:xfrm>
          <a:custGeom>
            <a:avLst/>
            <a:gdLst/>
            <a:ahLst/>
            <a:cxnLst/>
            <a:rect r="r" b="b" t="t" l="l"/>
            <a:pathLst>
              <a:path h="10287000" w="38576">
                <a:moveTo>
                  <a:pt x="0" y="0"/>
                </a:moveTo>
                <a:lnTo>
                  <a:pt x="38577" y="0"/>
                </a:lnTo>
                <a:lnTo>
                  <a:pt x="38577" y="10287000"/>
                </a:lnTo>
                <a:lnTo>
                  <a:pt x="0" y="10287000"/>
                </a:lnTo>
                <a:lnTo>
                  <a:pt x="0" y="0"/>
                </a:lnTo>
                <a:close/>
              </a:path>
            </a:pathLst>
          </a:custGeom>
          <a:blipFill>
            <a:blip r:embed="rId2"/>
            <a:stretch>
              <a:fillRect l="0" t="0" r="0" b="0"/>
            </a:stretch>
          </a:blipFill>
        </p:spPr>
      </p:sp>
      <p:sp>
        <p:nvSpPr>
          <p:cNvPr name="Freeform 23" id="23"/>
          <p:cNvSpPr/>
          <p:nvPr/>
        </p:nvSpPr>
        <p:spPr>
          <a:xfrm flipH="false" flipV="false" rot="0">
            <a:off x="225086" y="2549208"/>
            <a:ext cx="3851457" cy="840120"/>
          </a:xfrm>
          <a:custGeom>
            <a:avLst/>
            <a:gdLst/>
            <a:ahLst/>
            <a:cxnLst/>
            <a:rect r="r" b="b" t="t" l="l"/>
            <a:pathLst>
              <a:path h="840120" w="3851457">
                <a:moveTo>
                  <a:pt x="0" y="0"/>
                </a:moveTo>
                <a:lnTo>
                  <a:pt x="3851457" y="0"/>
                </a:lnTo>
                <a:lnTo>
                  <a:pt x="3851457" y="840120"/>
                </a:lnTo>
                <a:lnTo>
                  <a:pt x="0" y="840120"/>
                </a:lnTo>
                <a:lnTo>
                  <a:pt x="0" y="0"/>
                </a:lnTo>
                <a:close/>
              </a:path>
            </a:pathLst>
          </a:custGeom>
          <a:blipFill>
            <a:blip r:embed="rId3"/>
            <a:stretch>
              <a:fillRect l="0" t="0" r="0" b="0"/>
            </a:stretch>
          </a:blipFill>
        </p:spPr>
      </p:sp>
      <p:sp>
        <p:nvSpPr>
          <p:cNvPr name="Freeform 24" id="24"/>
          <p:cNvSpPr/>
          <p:nvPr/>
        </p:nvSpPr>
        <p:spPr>
          <a:xfrm flipH="false" flipV="false" rot="0">
            <a:off x="4896091" y="2583520"/>
            <a:ext cx="3284705" cy="771496"/>
          </a:xfrm>
          <a:custGeom>
            <a:avLst/>
            <a:gdLst/>
            <a:ahLst/>
            <a:cxnLst/>
            <a:rect r="r" b="b" t="t" l="l"/>
            <a:pathLst>
              <a:path h="771496" w="3284705">
                <a:moveTo>
                  <a:pt x="0" y="0"/>
                </a:moveTo>
                <a:lnTo>
                  <a:pt x="3284704" y="0"/>
                </a:lnTo>
                <a:lnTo>
                  <a:pt x="3284704" y="771496"/>
                </a:lnTo>
                <a:lnTo>
                  <a:pt x="0" y="771496"/>
                </a:lnTo>
                <a:lnTo>
                  <a:pt x="0" y="0"/>
                </a:lnTo>
                <a:close/>
              </a:path>
            </a:pathLst>
          </a:custGeom>
          <a:blipFill>
            <a:blip r:embed="rId4"/>
            <a:stretch>
              <a:fillRect l="0" t="0" r="0" b="0"/>
            </a:stretch>
          </a:blipFill>
        </p:spPr>
      </p:sp>
      <p:sp>
        <p:nvSpPr>
          <p:cNvPr name="Freeform 25" id="25"/>
          <p:cNvSpPr/>
          <p:nvPr/>
        </p:nvSpPr>
        <p:spPr>
          <a:xfrm flipH="false" flipV="false" rot="0">
            <a:off x="9306170" y="2583520"/>
            <a:ext cx="3362611" cy="843899"/>
          </a:xfrm>
          <a:custGeom>
            <a:avLst/>
            <a:gdLst/>
            <a:ahLst/>
            <a:cxnLst/>
            <a:rect r="r" b="b" t="t" l="l"/>
            <a:pathLst>
              <a:path h="843899" w="3362611">
                <a:moveTo>
                  <a:pt x="0" y="0"/>
                </a:moveTo>
                <a:lnTo>
                  <a:pt x="3362611" y="0"/>
                </a:lnTo>
                <a:lnTo>
                  <a:pt x="3362611" y="843899"/>
                </a:lnTo>
                <a:lnTo>
                  <a:pt x="0" y="843899"/>
                </a:lnTo>
                <a:lnTo>
                  <a:pt x="0" y="0"/>
                </a:lnTo>
                <a:close/>
              </a:path>
            </a:pathLst>
          </a:custGeom>
          <a:blipFill>
            <a:blip r:embed="rId5"/>
            <a:stretch>
              <a:fillRect l="0" t="0" r="0" b="0"/>
            </a:stretch>
          </a:blipFill>
        </p:spPr>
      </p:sp>
      <p:sp>
        <p:nvSpPr>
          <p:cNvPr name="Freeform 26" id="26"/>
          <p:cNvSpPr/>
          <p:nvPr/>
        </p:nvSpPr>
        <p:spPr>
          <a:xfrm flipH="false" flipV="false" rot="0">
            <a:off x="13479381" y="2473347"/>
            <a:ext cx="4582198" cy="881670"/>
          </a:xfrm>
          <a:custGeom>
            <a:avLst/>
            <a:gdLst/>
            <a:ahLst/>
            <a:cxnLst/>
            <a:rect r="r" b="b" t="t" l="l"/>
            <a:pathLst>
              <a:path h="881670" w="4582198">
                <a:moveTo>
                  <a:pt x="0" y="0"/>
                </a:moveTo>
                <a:lnTo>
                  <a:pt x="4582198" y="0"/>
                </a:lnTo>
                <a:lnTo>
                  <a:pt x="4582198" y="881669"/>
                </a:lnTo>
                <a:lnTo>
                  <a:pt x="0" y="881669"/>
                </a:lnTo>
                <a:lnTo>
                  <a:pt x="0" y="0"/>
                </a:lnTo>
                <a:close/>
              </a:path>
            </a:pathLst>
          </a:custGeom>
          <a:blipFill>
            <a:blip r:embed="rId6"/>
            <a:stretch>
              <a:fillRect l="0" t="0" r="0" b="0"/>
            </a:stretch>
          </a:blipFill>
        </p:spPr>
      </p:sp>
      <p:sp>
        <p:nvSpPr>
          <p:cNvPr name="TextBox 27" id="27"/>
          <p:cNvSpPr txBox="true"/>
          <p:nvPr/>
        </p:nvSpPr>
        <p:spPr>
          <a:xfrm rot="0">
            <a:off x="225086" y="3787874"/>
            <a:ext cx="3851457" cy="373380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Rokkitt"/>
                <a:ea typeface="Rokkitt"/>
                <a:cs typeface="Rokkitt"/>
                <a:sym typeface="Rokkitt"/>
              </a:rPr>
              <a:t>Là một thước đo cho biết phần trăm dự đoán chính xác của mô hình so với tổng số dự đoán. Nó được tính bằng lấy tổng số dự đoán đúng chia tổng số dự đoán</a:t>
            </a:r>
          </a:p>
        </p:txBody>
      </p:sp>
      <p:sp>
        <p:nvSpPr>
          <p:cNvPr name="TextBox 28" id="28"/>
          <p:cNvSpPr txBox="true"/>
          <p:nvPr/>
        </p:nvSpPr>
        <p:spPr>
          <a:xfrm rot="0">
            <a:off x="4580817" y="3787874"/>
            <a:ext cx="3858101" cy="266700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Rokkitt"/>
                <a:ea typeface="Rokkitt"/>
                <a:cs typeface="Rokkitt"/>
                <a:sym typeface="Rokkitt"/>
              </a:rPr>
              <a:t>Đo lường tỷ lệ các dự đoán dương (positive) đúng trên tổng số các dự đoán dương mà mô hình đưa ra.</a:t>
            </a:r>
          </a:p>
        </p:txBody>
      </p:sp>
      <p:sp>
        <p:nvSpPr>
          <p:cNvPr name="TextBox 29" id="29"/>
          <p:cNvSpPr txBox="true"/>
          <p:nvPr/>
        </p:nvSpPr>
        <p:spPr>
          <a:xfrm rot="0">
            <a:off x="9048995" y="3787874"/>
            <a:ext cx="3848185" cy="3733800"/>
          </a:xfrm>
          <a:prstGeom prst="rect">
            <a:avLst/>
          </a:prstGeom>
        </p:spPr>
        <p:txBody>
          <a:bodyPr anchor="t" rtlCol="false" tIns="0" lIns="0" bIns="0" rIns="0">
            <a:spAutoFit/>
          </a:bodyPr>
          <a:lstStyle/>
          <a:p>
            <a:pPr algn="just">
              <a:lnSpc>
                <a:spcPts val="4200"/>
              </a:lnSpc>
            </a:pPr>
            <a:r>
              <a:rPr lang="en-US" sz="3000">
                <a:solidFill>
                  <a:srgbClr val="000000"/>
                </a:solidFill>
                <a:latin typeface="Rokkitt"/>
                <a:ea typeface="Rokkitt"/>
                <a:cs typeface="Rokkitt"/>
                <a:sym typeface="Rokkitt"/>
              </a:rPr>
              <a:t>Đo lường tỷ lệ các giá trị dương thực sự được mô hình dự đoán đúng trên tổng số các giá trị dương thực sự có trong dữ liệu.</a:t>
            </a:r>
          </a:p>
          <a:p>
            <a:pPr algn="just">
              <a:lnSpc>
                <a:spcPts val="4200"/>
              </a:lnSpc>
              <a:spcBef>
                <a:spcPct val="0"/>
              </a:spcBef>
            </a:pPr>
          </a:p>
        </p:txBody>
      </p:sp>
      <p:sp>
        <p:nvSpPr>
          <p:cNvPr name="TextBox 30" id="30"/>
          <p:cNvSpPr txBox="true"/>
          <p:nvPr/>
        </p:nvSpPr>
        <p:spPr>
          <a:xfrm rot="0">
            <a:off x="13479381" y="3787874"/>
            <a:ext cx="4582198" cy="7467600"/>
          </a:xfrm>
          <a:prstGeom prst="rect">
            <a:avLst/>
          </a:prstGeom>
        </p:spPr>
        <p:txBody>
          <a:bodyPr anchor="t" rtlCol="false" tIns="0" lIns="0" bIns="0" rIns="0">
            <a:spAutoFit/>
          </a:bodyPr>
          <a:lstStyle/>
          <a:p>
            <a:pPr algn="just">
              <a:lnSpc>
                <a:spcPts val="4200"/>
              </a:lnSpc>
            </a:pPr>
            <a:r>
              <a:rPr lang="en-US" sz="3000">
                <a:solidFill>
                  <a:srgbClr val="000000"/>
                </a:solidFill>
                <a:latin typeface="Rokkitt"/>
                <a:ea typeface="Rokkitt"/>
                <a:cs typeface="Rokkitt"/>
                <a:sym typeface="Rokkitt"/>
              </a:rPr>
              <a:t>Là trung bình điều hòa của precision và recall, nhằm đưa ra một thước đo cân bằng giữa hai yếu tố này. F1-Score hữu ích khi cần cân bằng giữa precision và recall.</a:t>
            </a:r>
          </a:p>
          <a:p>
            <a:pPr algn="just">
              <a:lnSpc>
                <a:spcPts val="4200"/>
              </a:lnSpc>
            </a:pPr>
            <a:r>
              <a:rPr lang="en-US" sz="3000">
                <a:solidFill>
                  <a:srgbClr val="000000"/>
                </a:solidFill>
                <a:latin typeface="Rokkitt"/>
                <a:ea typeface="Rokkitt"/>
                <a:cs typeface="Rokkitt"/>
                <a:sym typeface="Rokkitt"/>
              </a:rPr>
              <a:t>F1 score tùy vào dữ liệu, và vấn đề muốn dự đoán:</a:t>
            </a:r>
          </a:p>
          <a:p>
            <a:pPr algn="just">
              <a:lnSpc>
                <a:spcPts val="4200"/>
              </a:lnSpc>
            </a:pPr>
            <a:r>
              <a:rPr lang="en-US" sz="3000">
                <a:solidFill>
                  <a:srgbClr val="000000"/>
                </a:solidFill>
                <a:latin typeface="Rokkitt"/>
                <a:ea typeface="Rokkitt"/>
                <a:cs typeface="Rokkitt"/>
                <a:sym typeface="Rokkitt"/>
              </a:rPr>
              <a:t>0.9: very good</a:t>
            </a:r>
          </a:p>
          <a:p>
            <a:pPr algn="just">
              <a:lnSpc>
                <a:spcPts val="4200"/>
              </a:lnSpc>
            </a:pPr>
            <a:r>
              <a:rPr lang="en-US" sz="3000">
                <a:solidFill>
                  <a:srgbClr val="000000"/>
                </a:solidFill>
                <a:latin typeface="Rokkitt"/>
                <a:ea typeface="Rokkitt"/>
                <a:cs typeface="Rokkitt"/>
                <a:sym typeface="Rokkitt"/>
              </a:rPr>
              <a:t>0.8 – 0.9: good</a:t>
            </a:r>
          </a:p>
          <a:p>
            <a:pPr algn="just">
              <a:lnSpc>
                <a:spcPts val="4200"/>
              </a:lnSpc>
            </a:pPr>
            <a:r>
              <a:rPr lang="en-US" sz="3000">
                <a:solidFill>
                  <a:srgbClr val="000000"/>
                </a:solidFill>
                <a:latin typeface="Rokkitt"/>
                <a:ea typeface="Rokkitt"/>
                <a:cs typeface="Rokkitt"/>
                <a:sym typeface="Rokkitt"/>
              </a:rPr>
              <a:t>0.5 – 0.8: accept</a:t>
            </a:r>
          </a:p>
          <a:p>
            <a:pPr algn="just">
              <a:lnSpc>
                <a:spcPts val="4200"/>
              </a:lnSpc>
            </a:pPr>
            <a:r>
              <a:rPr lang="en-US" sz="3000">
                <a:solidFill>
                  <a:srgbClr val="000000"/>
                </a:solidFill>
                <a:latin typeface="Rokkitt"/>
                <a:ea typeface="Rokkitt"/>
                <a:cs typeface="Rokkitt"/>
                <a:sym typeface="Rokkitt"/>
              </a:rPr>
              <a:t>&lt;0.5: Not good</a:t>
            </a:r>
          </a:p>
          <a:p>
            <a:pPr algn="just">
              <a:lnSpc>
                <a:spcPts val="42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78711" y="555223"/>
            <a:ext cx="3809289" cy="3809289"/>
          </a:xfrm>
          <a:custGeom>
            <a:avLst/>
            <a:gdLst/>
            <a:ahLst/>
            <a:cxnLst/>
            <a:rect r="r" b="b" t="t" l="l"/>
            <a:pathLst>
              <a:path h="3809289" w="3809289">
                <a:moveTo>
                  <a:pt x="0" y="0"/>
                </a:moveTo>
                <a:lnTo>
                  <a:pt x="3809289" y="0"/>
                </a:lnTo>
                <a:lnTo>
                  <a:pt x="3809289" y="3809289"/>
                </a:lnTo>
                <a:lnTo>
                  <a:pt x="0" y="3809289"/>
                </a:lnTo>
                <a:lnTo>
                  <a:pt x="0" y="0"/>
                </a:lnTo>
                <a:close/>
              </a:path>
            </a:pathLst>
          </a:custGeom>
          <a:blipFill>
            <a:blip r:embed="rId2"/>
            <a:stretch>
              <a:fillRect l="0" t="0" r="0" b="0"/>
            </a:stretch>
          </a:blipFill>
        </p:spPr>
      </p:sp>
      <p:sp>
        <p:nvSpPr>
          <p:cNvPr name="Freeform 3" id="3"/>
          <p:cNvSpPr/>
          <p:nvPr/>
        </p:nvSpPr>
        <p:spPr>
          <a:xfrm flipH="false" flipV="false" rot="3506510">
            <a:off x="1656360" y="-54791"/>
            <a:ext cx="5006964" cy="5029317"/>
          </a:xfrm>
          <a:custGeom>
            <a:avLst/>
            <a:gdLst/>
            <a:ahLst/>
            <a:cxnLst/>
            <a:rect r="r" b="b" t="t" l="l"/>
            <a:pathLst>
              <a:path h="5029317" w="5006964">
                <a:moveTo>
                  <a:pt x="0" y="0"/>
                </a:moveTo>
                <a:lnTo>
                  <a:pt x="5006965" y="0"/>
                </a:lnTo>
                <a:lnTo>
                  <a:pt x="5006965" y="5029317"/>
                </a:lnTo>
                <a:lnTo>
                  <a:pt x="0" y="5029317"/>
                </a:lnTo>
                <a:lnTo>
                  <a:pt x="0" y="0"/>
                </a:lnTo>
                <a:close/>
              </a:path>
            </a:pathLst>
          </a:custGeom>
          <a:blipFill>
            <a:blip r:embed="rId3"/>
            <a:stretch>
              <a:fillRect l="0" t="0" r="0" b="0"/>
            </a:stretch>
          </a:blipFill>
        </p:spPr>
      </p:sp>
      <p:grpSp>
        <p:nvGrpSpPr>
          <p:cNvPr name="Group 4" id="4"/>
          <p:cNvGrpSpPr/>
          <p:nvPr/>
        </p:nvGrpSpPr>
        <p:grpSpPr>
          <a:xfrm rot="0">
            <a:off x="-717273" y="48389"/>
            <a:ext cx="6852907" cy="1783970"/>
            <a:chOff x="0" y="0"/>
            <a:chExt cx="1561137" cy="406400"/>
          </a:xfrm>
        </p:grpSpPr>
        <p:sp>
          <p:nvSpPr>
            <p:cNvPr name="Freeform 5" id="5"/>
            <p:cNvSpPr/>
            <p:nvPr/>
          </p:nvSpPr>
          <p:spPr>
            <a:xfrm flipH="false" flipV="false" rot="0">
              <a:off x="0" y="0"/>
              <a:ext cx="1561137" cy="406400"/>
            </a:xfrm>
            <a:custGeom>
              <a:avLst/>
              <a:gdLst/>
              <a:ahLst/>
              <a:cxnLst/>
              <a:rect r="r" b="b" t="t" l="l"/>
              <a:pathLst>
                <a:path h="406400" w="1561137">
                  <a:moveTo>
                    <a:pt x="1357937" y="0"/>
                  </a:moveTo>
                  <a:lnTo>
                    <a:pt x="0" y="0"/>
                  </a:lnTo>
                  <a:lnTo>
                    <a:pt x="0" y="406400"/>
                  </a:lnTo>
                  <a:lnTo>
                    <a:pt x="1357937" y="406400"/>
                  </a:lnTo>
                  <a:lnTo>
                    <a:pt x="1561137" y="203200"/>
                  </a:lnTo>
                  <a:lnTo>
                    <a:pt x="1357937" y="0"/>
                  </a:lnTo>
                  <a:close/>
                </a:path>
              </a:pathLst>
            </a:custGeom>
            <a:solidFill>
              <a:srgbClr val="FFFFFF"/>
            </a:solidFill>
            <a:ln w="38100" cap="sq">
              <a:solidFill>
                <a:srgbClr val="000000"/>
              </a:solidFill>
              <a:prstDash val="solid"/>
              <a:miter/>
            </a:ln>
          </p:spPr>
        </p:sp>
        <p:sp>
          <p:nvSpPr>
            <p:cNvPr name="TextBox 6" id="6"/>
            <p:cNvSpPr txBox="true"/>
            <p:nvPr/>
          </p:nvSpPr>
          <p:spPr>
            <a:xfrm>
              <a:off x="0" y="-114300"/>
              <a:ext cx="1446837" cy="520700"/>
            </a:xfrm>
            <a:prstGeom prst="rect">
              <a:avLst/>
            </a:prstGeom>
          </p:spPr>
          <p:txBody>
            <a:bodyPr anchor="ctr" rtlCol="false" tIns="50800" lIns="50800" bIns="50800" rIns="50800"/>
            <a:lstStyle/>
            <a:p>
              <a:pPr algn="ctr">
                <a:lnSpc>
                  <a:spcPts val="7000"/>
                </a:lnSpc>
                <a:spcBef>
                  <a:spcPct val="0"/>
                </a:spcBef>
              </a:pPr>
              <a:r>
                <a:rPr lang="en-US" b="true" sz="5000">
                  <a:solidFill>
                    <a:srgbClr val="000000"/>
                  </a:solidFill>
                  <a:latin typeface="BBT Martires Semi-Bold"/>
                  <a:ea typeface="BBT Martires Semi-Bold"/>
                  <a:cs typeface="BBT Martires Semi-Bold"/>
                  <a:sym typeface="BBT Martires Semi-Bold"/>
                </a:rPr>
                <a:t>Thành viên nhóm 8</a:t>
              </a:r>
            </a:p>
          </p:txBody>
        </p:sp>
      </p:grpSp>
      <p:grpSp>
        <p:nvGrpSpPr>
          <p:cNvPr name="Group 7" id="7"/>
          <p:cNvGrpSpPr/>
          <p:nvPr/>
        </p:nvGrpSpPr>
        <p:grpSpPr>
          <a:xfrm rot="0">
            <a:off x="133578" y="1832359"/>
            <a:ext cx="4026265" cy="6622282"/>
            <a:chOff x="0" y="0"/>
            <a:chExt cx="5368353" cy="8829710"/>
          </a:xfrm>
        </p:grpSpPr>
        <p:grpSp>
          <p:nvGrpSpPr>
            <p:cNvPr name="Group 8" id="8"/>
            <p:cNvGrpSpPr/>
            <p:nvPr/>
          </p:nvGrpSpPr>
          <p:grpSpPr>
            <a:xfrm rot="-5400000">
              <a:off x="-777180" y="2684176"/>
              <a:ext cx="6922714" cy="5368353"/>
              <a:chOff x="0" y="0"/>
              <a:chExt cx="1367450" cy="1060415"/>
            </a:xfrm>
          </p:grpSpPr>
          <p:sp>
            <p:nvSpPr>
              <p:cNvPr name="Freeform 9" id="9"/>
              <p:cNvSpPr/>
              <p:nvPr/>
            </p:nvSpPr>
            <p:spPr>
              <a:xfrm flipH="false" flipV="false" rot="0">
                <a:off x="0" y="0"/>
                <a:ext cx="1367450" cy="1060415"/>
              </a:xfrm>
              <a:custGeom>
                <a:avLst/>
                <a:gdLst/>
                <a:ahLst/>
                <a:cxnLst/>
                <a:rect r="r" b="b" t="t" l="l"/>
                <a:pathLst>
                  <a:path h="1060415" w="1367450">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name="TextBox 10" id="10"/>
              <p:cNvSpPr txBox="true"/>
              <p:nvPr/>
            </p:nvSpPr>
            <p:spPr>
              <a:xfrm>
                <a:off x="0" y="-38100"/>
                <a:ext cx="1367450" cy="109851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0"/>
              <a:ext cx="5368353" cy="536835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322" t="0" r="-1322" b="0"/>
                </a:stretch>
              </a:blipFill>
              <a:ln w="47625" cap="sq">
                <a:solidFill>
                  <a:srgbClr val="000000"/>
                </a:solidFill>
                <a:prstDash val="solid"/>
                <a:miter/>
              </a:ln>
            </p:spPr>
          </p:sp>
        </p:grpSp>
        <p:sp>
          <p:nvSpPr>
            <p:cNvPr name="TextBox 13" id="13"/>
            <p:cNvSpPr txBox="true"/>
            <p:nvPr/>
          </p:nvSpPr>
          <p:spPr>
            <a:xfrm rot="0">
              <a:off x="0" y="5918220"/>
              <a:ext cx="536835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Rokkitt"/>
                  <a:ea typeface="Rokkitt"/>
                  <a:cs typeface="Rokkitt"/>
                  <a:sym typeface="Rokkitt"/>
                </a:rPr>
                <a:t>Trần Đăng Hiếu</a:t>
              </a:r>
            </a:p>
          </p:txBody>
        </p:sp>
      </p:grpSp>
      <p:sp>
        <p:nvSpPr>
          <p:cNvPr name="Freeform 14" id="14"/>
          <p:cNvSpPr/>
          <p:nvPr/>
        </p:nvSpPr>
        <p:spPr>
          <a:xfrm flipH="false" flipV="false" rot="0">
            <a:off x="10064031" y="-102766"/>
            <a:ext cx="2820989" cy="2820989"/>
          </a:xfrm>
          <a:custGeom>
            <a:avLst/>
            <a:gdLst/>
            <a:ahLst/>
            <a:cxnLst/>
            <a:rect r="r" b="b" t="t" l="l"/>
            <a:pathLst>
              <a:path h="2820989" w="2820989">
                <a:moveTo>
                  <a:pt x="0" y="0"/>
                </a:moveTo>
                <a:lnTo>
                  <a:pt x="2820989" y="0"/>
                </a:lnTo>
                <a:lnTo>
                  <a:pt x="2820989" y="2820989"/>
                </a:lnTo>
                <a:lnTo>
                  <a:pt x="0" y="2820989"/>
                </a:lnTo>
                <a:lnTo>
                  <a:pt x="0" y="0"/>
                </a:lnTo>
                <a:close/>
              </a:path>
            </a:pathLst>
          </a:custGeom>
          <a:blipFill>
            <a:blip r:embed="rId5"/>
            <a:stretch>
              <a:fillRect l="0" t="0" r="0" b="0"/>
            </a:stretch>
          </a:blipFill>
        </p:spPr>
      </p:sp>
      <p:grpSp>
        <p:nvGrpSpPr>
          <p:cNvPr name="Group 15" id="15"/>
          <p:cNvGrpSpPr/>
          <p:nvPr/>
        </p:nvGrpSpPr>
        <p:grpSpPr>
          <a:xfrm rot="0">
            <a:off x="9461393" y="2006865"/>
            <a:ext cx="4026265" cy="6273269"/>
            <a:chOff x="0" y="0"/>
            <a:chExt cx="5368353" cy="8364359"/>
          </a:xfrm>
        </p:grpSpPr>
        <p:grpSp>
          <p:nvGrpSpPr>
            <p:cNvPr name="Group 16" id="16"/>
            <p:cNvGrpSpPr/>
            <p:nvPr/>
          </p:nvGrpSpPr>
          <p:grpSpPr>
            <a:xfrm rot="-5400000">
              <a:off x="-777180" y="2218826"/>
              <a:ext cx="6922714" cy="5368353"/>
              <a:chOff x="0" y="0"/>
              <a:chExt cx="1367450" cy="1060415"/>
            </a:xfrm>
          </p:grpSpPr>
          <p:sp>
            <p:nvSpPr>
              <p:cNvPr name="Freeform 17" id="17"/>
              <p:cNvSpPr/>
              <p:nvPr/>
            </p:nvSpPr>
            <p:spPr>
              <a:xfrm flipH="false" flipV="false" rot="0">
                <a:off x="0" y="0"/>
                <a:ext cx="1367450" cy="1060415"/>
              </a:xfrm>
              <a:custGeom>
                <a:avLst/>
                <a:gdLst/>
                <a:ahLst/>
                <a:cxnLst/>
                <a:rect r="r" b="b" t="t" l="l"/>
                <a:pathLst>
                  <a:path h="1060415" w="1367450">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name="TextBox 18" id="18"/>
              <p:cNvSpPr txBox="true"/>
              <p:nvPr/>
            </p:nvSpPr>
            <p:spPr>
              <a:xfrm>
                <a:off x="0" y="-38100"/>
                <a:ext cx="1367450" cy="109851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0" y="0"/>
              <a:ext cx="5368353" cy="536835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693" t="0" r="-693" b="0"/>
                </a:stretch>
              </a:blipFill>
              <a:ln w="47625" cap="sq">
                <a:solidFill>
                  <a:srgbClr val="000000"/>
                </a:solidFill>
                <a:prstDash val="solid"/>
                <a:miter/>
              </a:ln>
            </p:spPr>
          </p:sp>
        </p:grpSp>
        <p:sp>
          <p:nvSpPr>
            <p:cNvPr name="TextBox 21" id="21"/>
            <p:cNvSpPr txBox="true"/>
            <p:nvPr/>
          </p:nvSpPr>
          <p:spPr>
            <a:xfrm rot="0">
              <a:off x="0" y="5918220"/>
              <a:ext cx="536835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Rokkitt"/>
                  <a:ea typeface="Rokkitt"/>
                  <a:cs typeface="Rokkitt"/>
                  <a:sym typeface="Rokkitt"/>
                </a:rPr>
                <a:t>Nguyễn Khắc Trung</a:t>
              </a:r>
            </a:p>
          </p:txBody>
        </p:sp>
      </p:grpSp>
      <p:grpSp>
        <p:nvGrpSpPr>
          <p:cNvPr name="Group 22" id="22"/>
          <p:cNvGrpSpPr/>
          <p:nvPr/>
        </p:nvGrpSpPr>
        <p:grpSpPr>
          <a:xfrm rot="0">
            <a:off x="14039043" y="4066265"/>
            <a:ext cx="4026265" cy="6220735"/>
            <a:chOff x="0" y="0"/>
            <a:chExt cx="5368353" cy="8294314"/>
          </a:xfrm>
        </p:grpSpPr>
        <p:grpSp>
          <p:nvGrpSpPr>
            <p:cNvPr name="Group 23" id="23"/>
            <p:cNvGrpSpPr/>
            <p:nvPr/>
          </p:nvGrpSpPr>
          <p:grpSpPr>
            <a:xfrm rot="-5400000">
              <a:off x="-777180" y="777180"/>
              <a:ext cx="6922714" cy="5368353"/>
              <a:chOff x="0" y="0"/>
              <a:chExt cx="1367450" cy="1060415"/>
            </a:xfrm>
          </p:grpSpPr>
          <p:sp>
            <p:nvSpPr>
              <p:cNvPr name="Freeform 24" id="24"/>
              <p:cNvSpPr/>
              <p:nvPr/>
            </p:nvSpPr>
            <p:spPr>
              <a:xfrm flipH="false" flipV="false" rot="0">
                <a:off x="0" y="0"/>
                <a:ext cx="1367450" cy="1060415"/>
              </a:xfrm>
              <a:custGeom>
                <a:avLst/>
                <a:gdLst/>
                <a:ahLst/>
                <a:cxnLst/>
                <a:rect r="r" b="b" t="t" l="l"/>
                <a:pathLst>
                  <a:path h="1060415" w="1367450">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name="TextBox 25" id="25"/>
              <p:cNvSpPr txBox="true"/>
              <p:nvPr/>
            </p:nvSpPr>
            <p:spPr>
              <a:xfrm>
                <a:off x="0" y="-38100"/>
                <a:ext cx="1367450" cy="1098515"/>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0" y="2925961"/>
              <a:ext cx="5368353" cy="536835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38405" r="0" b="-38405"/>
                </a:stretch>
              </a:blipFill>
              <a:ln w="47625" cap="sq">
                <a:solidFill>
                  <a:srgbClr val="000000"/>
                </a:solidFill>
                <a:prstDash val="solid"/>
                <a:miter/>
              </a:ln>
            </p:spPr>
          </p:sp>
        </p:grpSp>
        <p:sp>
          <p:nvSpPr>
            <p:cNvPr name="TextBox 28" id="28"/>
            <p:cNvSpPr txBox="true"/>
            <p:nvPr/>
          </p:nvSpPr>
          <p:spPr>
            <a:xfrm rot="0">
              <a:off x="0" y="1360114"/>
              <a:ext cx="536835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Rokkitt"/>
                  <a:ea typeface="Rokkitt"/>
                  <a:cs typeface="Rokkitt"/>
                  <a:sym typeface="Rokkitt"/>
                </a:rPr>
                <a:t>Nguyễn Trí Duy</a:t>
              </a:r>
            </a:p>
          </p:txBody>
        </p:sp>
      </p:grpSp>
      <p:sp>
        <p:nvSpPr>
          <p:cNvPr name="Freeform 29" id="29"/>
          <p:cNvSpPr/>
          <p:nvPr/>
        </p:nvSpPr>
        <p:spPr>
          <a:xfrm flipH="false" flipV="false" rot="0">
            <a:off x="5608977" y="2006865"/>
            <a:ext cx="2595659" cy="2393775"/>
          </a:xfrm>
          <a:custGeom>
            <a:avLst/>
            <a:gdLst/>
            <a:ahLst/>
            <a:cxnLst/>
            <a:rect r="r" b="b" t="t" l="l"/>
            <a:pathLst>
              <a:path h="2393775" w="2595659">
                <a:moveTo>
                  <a:pt x="0" y="0"/>
                </a:moveTo>
                <a:lnTo>
                  <a:pt x="2595660" y="0"/>
                </a:lnTo>
                <a:lnTo>
                  <a:pt x="2595660" y="2393775"/>
                </a:lnTo>
                <a:lnTo>
                  <a:pt x="0" y="2393775"/>
                </a:lnTo>
                <a:lnTo>
                  <a:pt x="0" y="0"/>
                </a:lnTo>
                <a:close/>
              </a:path>
            </a:pathLst>
          </a:custGeom>
          <a:blipFill>
            <a:blip r:embed="rId8"/>
            <a:stretch>
              <a:fillRect l="0" t="0" r="0" b="0"/>
            </a:stretch>
          </a:blipFill>
        </p:spPr>
      </p:sp>
      <p:grpSp>
        <p:nvGrpSpPr>
          <p:cNvPr name="Group 30" id="30"/>
          <p:cNvGrpSpPr/>
          <p:nvPr/>
        </p:nvGrpSpPr>
        <p:grpSpPr>
          <a:xfrm rot="0">
            <a:off x="4797485" y="4066265"/>
            <a:ext cx="4026265" cy="6220735"/>
            <a:chOff x="0" y="0"/>
            <a:chExt cx="5368353" cy="8294314"/>
          </a:xfrm>
        </p:grpSpPr>
        <p:grpSp>
          <p:nvGrpSpPr>
            <p:cNvPr name="Group 31" id="31"/>
            <p:cNvGrpSpPr/>
            <p:nvPr/>
          </p:nvGrpSpPr>
          <p:grpSpPr>
            <a:xfrm rot="-5400000">
              <a:off x="-777180" y="777180"/>
              <a:ext cx="6922714" cy="5368353"/>
              <a:chOff x="0" y="0"/>
              <a:chExt cx="1367450" cy="1060415"/>
            </a:xfrm>
          </p:grpSpPr>
          <p:sp>
            <p:nvSpPr>
              <p:cNvPr name="Freeform 32" id="32"/>
              <p:cNvSpPr/>
              <p:nvPr/>
            </p:nvSpPr>
            <p:spPr>
              <a:xfrm flipH="false" flipV="false" rot="0">
                <a:off x="0" y="0"/>
                <a:ext cx="1367450" cy="1060415"/>
              </a:xfrm>
              <a:custGeom>
                <a:avLst/>
                <a:gdLst/>
                <a:ahLst/>
                <a:cxnLst/>
                <a:rect r="r" b="b" t="t" l="l"/>
                <a:pathLst>
                  <a:path h="1060415" w="1367450">
                    <a:moveTo>
                      <a:pt x="1164250" y="0"/>
                    </a:moveTo>
                    <a:cubicBezTo>
                      <a:pt x="1276474" y="0"/>
                      <a:pt x="1367450" y="237382"/>
                      <a:pt x="1367450" y="530208"/>
                    </a:cubicBezTo>
                    <a:cubicBezTo>
                      <a:pt x="1367450" y="823033"/>
                      <a:pt x="1276474" y="1060415"/>
                      <a:pt x="1164250" y="1060415"/>
                    </a:cubicBezTo>
                    <a:lnTo>
                      <a:pt x="203200" y="1060415"/>
                    </a:lnTo>
                    <a:cubicBezTo>
                      <a:pt x="90976" y="1060415"/>
                      <a:pt x="0" y="823033"/>
                      <a:pt x="0" y="530208"/>
                    </a:cubicBezTo>
                    <a:cubicBezTo>
                      <a:pt x="0" y="237382"/>
                      <a:pt x="90976" y="0"/>
                      <a:pt x="203200" y="0"/>
                    </a:cubicBezTo>
                    <a:lnTo>
                      <a:pt x="1164250" y="0"/>
                    </a:lnTo>
                    <a:close/>
                  </a:path>
                </a:pathLst>
              </a:custGeom>
              <a:solidFill>
                <a:srgbClr val="FFFFFF"/>
              </a:solidFill>
              <a:ln w="47625" cap="rnd">
                <a:solidFill>
                  <a:srgbClr val="000000"/>
                </a:solidFill>
                <a:prstDash val="solid"/>
                <a:round/>
              </a:ln>
            </p:spPr>
          </p:sp>
          <p:sp>
            <p:nvSpPr>
              <p:cNvPr name="TextBox 33" id="33"/>
              <p:cNvSpPr txBox="true"/>
              <p:nvPr/>
            </p:nvSpPr>
            <p:spPr>
              <a:xfrm>
                <a:off x="0" y="-38100"/>
                <a:ext cx="1367450" cy="1098515"/>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0" y="2925961"/>
              <a:ext cx="5368353" cy="536835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t="0" r="-25046" b="0"/>
                </a:stretch>
              </a:blipFill>
              <a:ln w="47625" cap="sq">
                <a:solidFill>
                  <a:srgbClr val="000000"/>
                </a:solidFill>
                <a:prstDash val="solid"/>
                <a:miter/>
              </a:ln>
            </p:spPr>
          </p:sp>
        </p:grpSp>
        <p:sp>
          <p:nvSpPr>
            <p:cNvPr name="TextBox 36" id="36"/>
            <p:cNvSpPr txBox="true"/>
            <p:nvPr/>
          </p:nvSpPr>
          <p:spPr>
            <a:xfrm rot="0">
              <a:off x="0" y="1360114"/>
              <a:ext cx="536835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Rokkitt"/>
                  <a:ea typeface="Rokkitt"/>
                  <a:cs typeface="Rokkitt"/>
                  <a:sym typeface="Rokkitt"/>
                </a:rPr>
                <a:t>Nguyễn Thị Phương</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34470" y="1524139"/>
            <a:ext cx="5819061" cy="5819061"/>
          </a:xfrm>
          <a:custGeom>
            <a:avLst/>
            <a:gdLst/>
            <a:ahLst/>
            <a:cxnLst/>
            <a:rect r="r" b="b" t="t" l="l"/>
            <a:pathLst>
              <a:path h="5819061" w="5819061">
                <a:moveTo>
                  <a:pt x="0" y="0"/>
                </a:moveTo>
                <a:lnTo>
                  <a:pt x="5819060" y="0"/>
                </a:lnTo>
                <a:lnTo>
                  <a:pt x="5819060" y="5819061"/>
                </a:lnTo>
                <a:lnTo>
                  <a:pt x="0" y="5819061"/>
                </a:lnTo>
                <a:lnTo>
                  <a:pt x="0" y="0"/>
                </a:lnTo>
                <a:close/>
              </a:path>
            </a:pathLst>
          </a:custGeom>
          <a:blipFill>
            <a:blip r:embed="rId2"/>
            <a:stretch>
              <a:fillRect l="0" t="0" r="0" b="0"/>
            </a:stretch>
          </a:blipFill>
        </p:spPr>
      </p:sp>
      <p:sp>
        <p:nvSpPr>
          <p:cNvPr name="TextBox 3" id="3"/>
          <p:cNvSpPr txBox="true"/>
          <p:nvPr/>
        </p:nvSpPr>
        <p:spPr>
          <a:xfrm rot="0">
            <a:off x="6622807" y="-123825"/>
            <a:ext cx="5042386" cy="2066925"/>
          </a:xfrm>
          <a:prstGeom prst="rect">
            <a:avLst/>
          </a:prstGeom>
        </p:spPr>
        <p:txBody>
          <a:bodyPr anchor="t" rtlCol="false" tIns="0" lIns="0" bIns="0" rIns="0">
            <a:spAutoFit/>
          </a:bodyPr>
          <a:lstStyle/>
          <a:p>
            <a:pPr algn="ctr">
              <a:lnSpc>
                <a:spcPts val="16800"/>
              </a:lnSpc>
              <a:spcBef>
                <a:spcPct val="0"/>
              </a:spcBef>
            </a:pPr>
            <a:r>
              <a:rPr lang="en-US" sz="12000">
                <a:solidFill>
                  <a:srgbClr val="000000"/>
                </a:solidFill>
                <a:latin typeface="Rokkitt"/>
                <a:ea typeface="Rokkitt"/>
                <a:cs typeface="Rokkitt"/>
                <a:sym typeface="Rokkitt"/>
              </a:rPr>
              <a:t>DEMO</a:t>
            </a:r>
          </a:p>
        </p:txBody>
      </p:sp>
      <p:sp>
        <p:nvSpPr>
          <p:cNvPr name="TextBox 4" id="4"/>
          <p:cNvSpPr txBox="true"/>
          <p:nvPr/>
        </p:nvSpPr>
        <p:spPr>
          <a:xfrm rot="0">
            <a:off x="1989404" y="6955850"/>
            <a:ext cx="14309193"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Link demo sản phẩm: </a:t>
            </a:r>
            <a:r>
              <a:rPr lang="en-US" sz="3999" u="sng">
                <a:solidFill>
                  <a:srgbClr val="000000"/>
                </a:solidFill>
                <a:latin typeface="Rokkitt"/>
                <a:ea typeface="Rokkitt"/>
                <a:cs typeface="Rokkitt"/>
                <a:sym typeface="Rokkitt"/>
                <a:hlinkClick r:id="rId3" tooltip="https://danghieu19224.pythonanywhere.com"/>
              </a:rPr>
              <a:t>https://danghieu19224.pythonanywhere.com</a:t>
            </a:r>
          </a:p>
        </p:txBody>
      </p:sp>
      <p:sp>
        <p:nvSpPr>
          <p:cNvPr name="TextBox 5" id="5"/>
          <p:cNvSpPr txBox="true"/>
          <p:nvPr/>
        </p:nvSpPr>
        <p:spPr>
          <a:xfrm rot="0">
            <a:off x="456505" y="7901674"/>
            <a:ext cx="1737498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Link github: https://github.com/DangHieu19022004/MachineLearning-64CNTT3-G8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7956" y="150319"/>
            <a:ext cx="5617805" cy="10192098"/>
          </a:xfrm>
          <a:custGeom>
            <a:avLst/>
            <a:gdLst/>
            <a:ahLst/>
            <a:cxnLst/>
            <a:rect r="r" b="b" t="t" l="l"/>
            <a:pathLst>
              <a:path h="10192098" w="5617805">
                <a:moveTo>
                  <a:pt x="0" y="0"/>
                </a:moveTo>
                <a:lnTo>
                  <a:pt x="5617804" y="0"/>
                </a:lnTo>
                <a:lnTo>
                  <a:pt x="5617804" y="10192098"/>
                </a:lnTo>
                <a:lnTo>
                  <a:pt x="0" y="10192098"/>
                </a:lnTo>
                <a:lnTo>
                  <a:pt x="0" y="0"/>
                </a:lnTo>
                <a:close/>
              </a:path>
            </a:pathLst>
          </a:custGeom>
          <a:blipFill>
            <a:blip r:embed="rId2"/>
            <a:stretch>
              <a:fillRect l="0" t="0" r="0" b="0"/>
            </a:stretch>
          </a:blipFill>
        </p:spPr>
      </p:sp>
      <p:sp>
        <p:nvSpPr>
          <p:cNvPr name="TextBox 3" id="3"/>
          <p:cNvSpPr txBox="true"/>
          <p:nvPr/>
        </p:nvSpPr>
        <p:spPr>
          <a:xfrm rot="0">
            <a:off x="7661881" y="876300"/>
            <a:ext cx="5605745" cy="1368424"/>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Paytone One"/>
                <a:ea typeface="Paytone One"/>
                <a:cs typeface="Paytone One"/>
                <a:sym typeface="Paytone One"/>
              </a:rPr>
              <a:t>KẾT LUẬN</a:t>
            </a:r>
          </a:p>
        </p:txBody>
      </p:sp>
      <p:sp>
        <p:nvSpPr>
          <p:cNvPr name="TextBox 4" id="4"/>
          <p:cNvSpPr txBox="true"/>
          <p:nvPr/>
        </p:nvSpPr>
        <p:spPr>
          <a:xfrm rot="0">
            <a:off x="7661881" y="2558235"/>
            <a:ext cx="9812018" cy="3733800"/>
          </a:xfrm>
          <a:prstGeom prst="rect">
            <a:avLst/>
          </a:prstGeom>
        </p:spPr>
        <p:txBody>
          <a:bodyPr anchor="t" rtlCol="false" tIns="0" lIns="0" bIns="0" rIns="0">
            <a:spAutoFit/>
          </a:bodyPr>
          <a:lstStyle/>
          <a:p>
            <a:pPr algn="just">
              <a:lnSpc>
                <a:spcPts val="4200"/>
              </a:lnSpc>
            </a:pPr>
            <a:r>
              <a:rPr lang="en-US" sz="3000">
                <a:solidFill>
                  <a:srgbClr val="000000"/>
                </a:solidFill>
                <a:latin typeface="Rokkitt"/>
                <a:ea typeface="Rokkitt"/>
                <a:cs typeface="Rokkitt"/>
                <a:sym typeface="Rokkitt"/>
              </a:rPr>
              <a:t>Bài thuyết trình đã giới thiệu ba thuật toán học máy phổ biến được sử dụng trong dự báo thời tiết: Perceptron Learning Algorithm, ID3 và Neural Network. Mỗi thuật toán có ưu nhược điểm riêng và phù hợp với các bài toán cụ thể. Việc lựa chọn thuật toán phù hợp phụ thuộc vào đặc điểm của tập dữ liệu và yêu cầu của bài toán dự báo.</a:t>
            </a:r>
          </a:p>
          <a:p>
            <a:pPr algn="just">
              <a:lnSpc>
                <a:spcPts val="4200"/>
              </a:lnSpc>
              <a:spcBef>
                <a:spcPct val="0"/>
              </a:spcBef>
            </a:pPr>
          </a:p>
        </p:txBody>
      </p:sp>
      <p:sp>
        <p:nvSpPr>
          <p:cNvPr name="TextBox 5" id="5"/>
          <p:cNvSpPr txBox="true"/>
          <p:nvPr/>
        </p:nvSpPr>
        <p:spPr>
          <a:xfrm rot="0">
            <a:off x="7661881" y="6215835"/>
            <a:ext cx="9812018" cy="3200400"/>
          </a:xfrm>
          <a:prstGeom prst="rect">
            <a:avLst/>
          </a:prstGeom>
        </p:spPr>
        <p:txBody>
          <a:bodyPr anchor="t" rtlCol="false" tIns="0" lIns="0" bIns="0" rIns="0">
            <a:spAutoFit/>
          </a:bodyPr>
          <a:lstStyle/>
          <a:p>
            <a:pPr algn="just">
              <a:lnSpc>
                <a:spcPts val="4200"/>
              </a:lnSpc>
            </a:pPr>
            <a:r>
              <a:rPr lang="en-US" sz="3000">
                <a:solidFill>
                  <a:srgbClr val="000000"/>
                </a:solidFill>
                <a:latin typeface="Rokkitt"/>
                <a:ea typeface="Rokkitt"/>
                <a:cs typeface="Rokkitt"/>
                <a:sym typeface="Rokkitt"/>
              </a:rPr>
              <a:t>Với sự phát triển của khoa học máy tính và học máy, các thuật toán học máy ngày càng được ứng dụng rộng rãi trong dự báo thời tiết, góp phần nâng cao độ chính xác của dự báo và giúp con người chủ động hơn trong các hoạt động của mình.</a:t>
            </a:r>
          </a:p>
          <a:p>
            <a:pPr algn="just">
              <a:lnSpc>
                <a:spcPts val="42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 t="0" r="-9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165122" y="217889"/>
            <a:ext cx="5553373" cy="1450579"/>
          </a:xfrm>
          <a:prstGeom prst="rect">
            <a:avLst/>
          </a:prstGeom>
        </p:spPr>
        <p:txBody>
          <a:bodyPr anchor="t" rtlCol="false" tIns="0" lIns="0" bIns="0" rIns="0">
            <a:spAutoFit/>
          </a:bodyPr>
          <a:lstStyle/>
          <a:p>
            <a:pPr algn="ctr">
              <a:lnSpc>
                <a:spcPts val="11921"/>
              </a:lnSpc>
              <a:spcBef>
                <a:spcPct val="0"/>
              </a:spcBef>
            </a:pPr>
            <a:r>
              <a:rPr lang="en-US" sz="8515">
                <a:solidFill>
                  <a:srgbClr val="000000"/>
                </a:solidFill>
                <a:latin typeface="Paytone One"/>
                <a:ea typeface="Paytone One"/>
                <a:cs typeface="Paytone One"/>
                <a:sym typeface="Paytone One"/>
              </a:rPr>
              <a:t>NỘI DUNG</a:t>
            </a:r>
          </a:p>
        </p:txBody>
      </p:sp>
      <p:sp>
        <p:nvSpPr>
          <p:cNvPr name="TextBox 3" id="3"/>
          <p:cNvSpPr txBox="true"/>
          <p:nvPr/>
        </p:nvSpPr>
        <p:spPr>
          <a:xfrm rot="0">
            <a:off x="9536273" y="2091758"/>
            <a:ext cx="6811070" cy="5302250"/>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000000"/>
                </a:solidFill>
                <a:latin typeface="Rokkitt"/>
                <a:ea typeface="Rokkitt"/>
                <a:cs typeface="Rokkitt"/>
                <a:sym typeface="Rokkitt"/>
              </a:rPr>
              <a:t>Phần mở đầu</a:t>
            </a:r>
          </a:p>
          <a:p>
            <a:pPr algn="l" marL="1079501" indent="-539750" lvl="1">
              <a:lnSpc>
                <a:spcPts val="7000"/>
              </a:lnSpc>
              <a:buFont typeface="Arial"/>
              <a:buChar char="•"/>
            </a:pPr>
            <a:r>
              <a:rPr lang="en-US" sz="5000">
                <a:solidFill>
                  <a:srgbClr val="000000"/>
                </a:solidFill>
                <a:latin typeface="Rokkitt"/>
                <a:ea typeface="Rokkitt"/>
                <a:cs typeface="Rokkitt"/>
                <a:sym typeface="Rokkitt"/>
              </a:rPr>
              <a:t>Mô tả bài toán</a:t>
            </a:r>
          </a:p>
          <a:p>
            <a:pPr algn="l" marL="1079501" indent="-539750" lvl="1">
              <a:lnSpc>
                <a:spcPts val="7000"/>
              </a:lnSpc>
              <a:buFont typeface="Arial"/>
              <a:buChar char="•"/>
            </a:pPr>
            <a:r>
              <a:rPr lang="en-US" sz="5000">
                <a:solidFill>
                  <a:srgbClr val="000000"/>
                </a:solidFill>
                <a:latin typeface="Rokkitt"/>
                <a:ea typeface="Rokkitt"/>
                <a:cs typeface="Rokkitt"/>
                <a:sym typeface="Rokkitt"/>
              </a:rPr>
              <a:t>Các thuật toán</a:t>
            </a:r>
          </a:p>
          <a:p>
            <a:pPr algn="l" marL="1079501" indent="-539750" lvl="1">
              <a:lnSpc>
                <a:spcPts val="7000"/>
              </a:lnSpc>
              <a:buFont typeface="Arial"/>
              <a:buChar char="•"/>
            </a:pPr>
            <a:r>
              <a:rPr lang="en-US" sz="5000">
                <a:solidFill>
                  <a:srgbClr val="000000"/>
                </a:solidFill>
                <a:latin typeface="Rokkitt"/>
                <a:ea typeface="Rokkitt"/>
                <a:cs typeface="Rokkitt"/>
                <a:sym typeface="Rokkitt"/>
              </a:rPr>
              <a:t>Các tham số đánh giá</a:t>
            </a:r>
          </a:p>
          <a:p>
            <a:pPr algn="l" marL="1079501" indent="-539750" lvl="1">
              <a:lnSpc>
                <a:spcPts val="7000"/>
              </a:lnSpc>
              <a:buFont typeface="Arial"/>
              <a:buChar char="•"/>
            </a:pPr>
            <a:r>
              <a:rPr lang="en-US" sz="5000">
                <a:solidFill>
                  <a:srgbClr val="000000"/>
                </a:solidFill>
                <a:latin typeface="Rokkitt"/>
                <a:ea typeface="Rokkitt"/>
                <a:cs typeface="Rokkitt"/>
                <a:sym typeface="Rokkitt"/>
              </a:rPr>
              <a:t>Demo</a:t>
            </a:r>
          </a:p>
          <a:p>
            <a:pPr algn="l" marL="1079501" indent="-539750" lvl="1">
              <a:lnSpc>
                <a:spcPts val="7000"/>
              </a:lnSpc>
              <a:buFont typeface="Arial"/>
              <a:buChar char="•"/>
            </a:pPr>
            <a:r>
              <a:rPr lang="en-US" sz="5000">
                <a:solidFill>
                  <a:srgbClr val="000000"/>
                </a:solidFill>
                <a:latin typeface="Rokkitt"/>
                <a:ea typeface="Rokkitt"/>
                <a:cs typeface="Rokkitt"/>
                <a:sym typeface="Rokkitt"/>
              </a:rPr>
              <a:t>Kết luận</a:t>
            </a:r>
          </a:p>
        </p:txBody>
      </p:sp>
      <p:sp>
        <p:nvSpPr>
          <p:cNvPr name="Freeform 4" id="4"/>
          <p:cNvSpPr/>
          <p:nvPr/>
        </p:nvSpPr>
        <p:spPr>
          <a:xfrm flipH="false" flipV="false" rot="0">
            <a:off x="1200150" y="543486"/>
            <a:ext cx="7283164" cy="8857129"/>
          </a:xfrm>
          <a:custGeom>
            <a:avLst/>
            <a:gdLst/>
            <a:ahLst/>
            <a:cxnLst/>
            <a:rect r="r" b="b" t="t" l="l"/>
            <a:pathLst>
              <a:path h="8857129" w="7283164">
                <a:moveTo>
                  <a:pt x="0" y="0"/>
                </a:moveTo>
                <a:lnTo>
                  <a:pt x="7283164" y="0"/>
                </a:lnTo>
                <a:lnTo>
                  <a:pt x="7283164" y="8857128"/>
                </a:lnTo>
                <a:lnTo>
                  <a:pt x="0" y="8857128"/>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5503" y="2216614"/>
            <a:ext cx="8354281" cy="3575445"/>
            <a:chOff x="0" y="0"/>
            <a:chExt cx="949583" cy="406400"/>
          </a:xfrm>
        </p:grpSpPr>
        <p:sp>
          <p:nvSpPr>
            <p:cNvPr name="Freeform 3" id="3"/>
            <p:cNvSpPr/>
            <p:nvPr/>
          </p:nvSpPr>
          <p:spPr>
            <a:xfrm flipH="false" flipV="false" rot="0">
              <a:off x="0" y="0"/>
              <a:ext cx="949583" cy="406400"/>
            </a:xfrm>
            <a:custGeom>
              <a:avLst/>
              <a:gdLst/>
              <a:ahLst/>
              <a:cxnLst/>
              <a:rect r="r" b="b" t="t" l="l"/>
              <a:pathLst>
                <a:path h="406400" w="949583">
                  <a:moveTo>
                    <a:pt x="746383" y="0"/>
                  </a:moveTo>
                  <a:cubicBezTo>
                    <a:pt x="858607" y="0"/>
                    <a:pt x="949583" y="90976"/>
                    <a:pt x="949583" y="203200"/>
                  </a:cubicBezTo>
                  <a:cubicBezTo>
                    <a:pt x="949583" y="315424"/>
                    <a:pt x="858607" y="406400"/>
                    <a:pt x="746383" y="406400"/>
                  </a:cubicBezTo>
                  <a:lnTo>
                    <a:pt x="203200" y="406400"/>
                  </a:lnTo>
                  <a:cubicBezTo>
                    <a:pt x="90976" y="406400"/>
                    <a:pt x="0" y="315424"/>
                    <a:pt x="0" y="203200"/>
                  </a:cubicBezTo>
                  <a:cubicBezTo>
                    <a:pt x="0" y="90976"/>
                    <a:pt x="90976" y="0"/>
                    <a:pt x="203200" y="0"/>
                  </a:cubicBezTo>
                  <a:lnTo>
                    <a:pt x="746383" y="0"/>
                  </a:lnTo>
                  <a:close/>
                </a:path>
              </a:pathLst>
            </a:custGeom>
            <a:solidFill>
              <a:srgbClr val="F2EAFF"/>
            </a:solidFill>
            <a:ln w="57150" cap="rnd">
              <a:solidFill>
                <a:srgbClr val="000000"/>
              </a:solidFill>
              <a:prstDash val="solid"/>
              <a:round/>
            </a:ln>
          </p:spPr>
        </p:sp>
        <p:sp>
          <p:nvSpPr>
            <p:cNvPr name="TextBox 4" id="4"/>
            <p:cNvSpPr txBox="true"/>
            <p:nvPr/>
          </p:nvSpPr>
          <p:spPr>
            <a:xfrm>
              <a:off x="0" y="-38100"/>
              <a:ext cx="949583"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74289" y="102152"/>
            <a:ext cx="5713711" cy="5823169"/>
          </a:xfrm>
          <a:custGeom>
            <a:avLst/>
            <a:gdLst/>
            <a:ahLst/>
            <a:cxnLst/>
            <a:rect r="r" b="b" t="t" l="l"/>
            <a:pathLst>
              <a:path h="5823169" w="5713711">
                <a:moveTo>
                  <a:pt x="0" y="0"/>
                </a:moveTo>
                <a:lnTo>
                  <a:pt x="5713711" y="0"/>
                </a:lnTo>
                <a:lnTo>
                  <a:pt x="5713711" y="5823169"/>
                </a:lnTo>
                <a:lnTo>
                  <a:pt x="0" y="5823169"/>
                </a:lnTo>
                <a:lnTo>
                  <a:pt x="0" y="0"/>
                </a:lnTo>
                <a:close/>
              </a:path>
            </a:pathLst>
          </a:custGeom>
          <a:blipFill>
            <a:blip r:embed="rId2"/>
            <a:stretch>
              <a:fillRect l="0" t="0" r="0" b="0"/>
            </a:stretch>
          </a:blipFill>
        </p:spPr>
      </p:sp>
      <p:sp>
        <p:nvSpPr>
          <p:cNvPr name="TextBox 6" id="6"/>
          <p:cNvSpPr txBox="true"/>
          <p:nvPr/>
        </p:nvSpPr>
        <p:spPr>
          <a:xfrm rot="0">
            <a:off x="0" y="517988"/>
            <a:ext cx="11616585" cy="1698626"/>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Paytone One"/>
                <a:ea typeface="Paytone One"/>
                <a:cs typeface="Paytone One"/>
                <a:sym typeface="Paytone One"/>
              </a:rPr>
              <a:t>PHẦN MỞ ĐẦU</a:t>
            </a:r>
          </a:p>
        </p:txBody>
      </p:sp>
      <p:sp>
        <p:nvSpPr>
          <p:cNvPr name="TextBox 7" id="7"/>
          <p:cNvSpPr txBox="true"/>
          <p:nvPr/>
        </p:nvSpPr>
        <p:spPr>
          <a:xfrm rot="0">
            <a:off x="0" y="2889911"/>
            <a:ext cx="6204286" cy="2105025"/>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Rokkitt Bold"/>
                <a:ea typeface="Rokkitt Bold"/>
                <a:cs typeface="Rokkitt Bold"/>
                <a:sym typeface="Rokkitt Bold"/>
              </a:rPr>
              <a:t>Vai trò của dự báo thời tiết</a:t>
            </a:r>
          </a:p>
        </p:txBody>
      </p:sp>
      <p:sp>
        <p:nvSpPr>
          <p:cNvPr name="TextBox 8" id="8"/>
          <p:cNvSpPr txBox="true"/>
          <p:nvPr/>
        </p:nvSpPr>
        <p:spPr>
          <a:xfrm rot="0">
            <a:off x="246104" y="6001659"/>
            <a:ext cx="17795792" cy="3604536"/>
          </a:xfrm>
          <a:prstGeom prst="rect">
            <a:avLst/>
          </a:prstGeom>
        </p:spPr>
        <p:txBody>
          <a:bodyPr anchor="t" rtlCol="false" tIns="0" lIns="0" bIns="0" rIns="0">
            <a:spAutoFit/>
          </a:bodyPr>
          <a:lstStyle/>
          <a:p>
            <a:pPr algn="just">
              <a:lnSpc>
                <a:spcPts val="5775"/>
              </a:lnSpc>
              <a:spcBef>
                <a:spcPct val="0"/>
              </a:spcBef>
            </a:pPr>
            <a:r>
              <a:rPr lang="en-US" sz="4125">
                <a:solidFill>
                  <a:srgbClr val="000000"/>
                </a:solidFill>
                <a:latin typeface="Rokkitt"/>
                <a:ea typeface="Rokkitt"/>
                <a:cs typeface="Rokkitt"/>
                <a:sym typeface="Rokkitt"/>
              </a:rPr>
              <a:t>Dự báo thời tiết đóng vai trò quan trọng trong nhiều lĩnh vực của đời sống, từ nông nghiệp, giao thông vận tải đến du lịch, và thậm chí cả việc bảo vệ sức khỏe. Nắm bắt được thông tin về thời tiết giúp con người chủ động trong mọi hoạt động, từ việc lên kế hoạch cho các hoạt động ngoài trời đến việc phòng tránh thiên tai.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3879" y="7565248"/>
          <a:ext cx="10744808" cy="2381250"/>
        </p:xfrm>
        <a:graphic>
          <a:graphicData uri="http://schemas.openxmlformats.org/drawingml/2006/table">
            <a:tbl>
              <a:tblPr/>
              <a:tblGrid>
                <a:gridCol w="3581603"/>
                <a:gridCol w="3581603"/>
                <a:gridCol w="3581603"/>
              </a:tblGrid>
              <a:tr h="2381250">
                <a:tc>
                  <a:txBody>
                    <a:bodyPr anchor="t" rtlCol="false"/>
                    <a:lstStyle/>
                    <a:p>
                      <a:pPr algn="ctr">
                        <a:lnSpc>
                          <a:spcPts val="7000"/>
                        </a:lnSpc>
                        <a:defRPr/>
                      </a:pPr>
                      <a:r>
                        <a:rPr lang="en-US" sz="5000" b="true">
                          <a:solidFill>
                            <a:srgbClr val="000000"/>
                          </a:solidFill>
                          <a:latin typeface="Rokkitt Bold"/>
                          <a:ea typeface="Rokkitt Bold"/>
                          <a:cs typeface="Rokkitt Bold"/>
                          <a:sym typeface="Rokkitt Bold"/>
                        </a:rPr>
                        <a:t>Perceptron Learning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7000"/>
                        </a:lnSpc>
                        <a:defRPr/>
                      </a:pPr>
                      <a:r>
                        <a:rPr lang="en-US" sz="5000" b="true">
                          <a:solidFill>
                            <a:srgbClr val="000000"/>
                          </a:solidFill>
                          <a:latin typeface="Rokkitt Bold"/>
                          <a:ea typeface="Rokkitt Bold"/>
                          <a:cs typeface="Rokkitt Bold"/>
                          <a:sym typeface="Rokkitt Bold"/>
                        </a:rPr>
                        <a:t>ID3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7000"/>
                        </a:lnSpc>
                        <a:defRPr/>
                      </a:pPr>
                      <a:r>
                        <a:rPr lang="en-US" sz="5000" b="true">
                          <a:solidFill>
                            <a:srgbClr val="000000"/>
                          </a:solidFill>
                          <a:latin typeface="Rokkitt Bold"/>
                          <a:ea typeface="Rokkitt Bold"/>
                          <a:cs typeface="Rokkitt Bold"/>
                          <a:sym typeface="Rokkitt Bold"/>
                        </a:rPr>
                        <a:t>Neural Networks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1836084" y="3387888"/>
            <a:ext cx="6355641" cy="7021470"/>
          </a:xfrm>
          <a:custGeom>
            <a:avLst/>
            <a:gdLst/>
            <a:ahLst/>
            <a:cxnLst/>
            <a:rect r="r" b="b" t="t" l="l"/>
            <a:pathLst>
              <a:path h="7021470" w="6355641">
                <a:moveTo>
                  <a:pt x="0" y="0"/>
                </a:moveTo>
                <a:lnTo>
                  <a:pt x="6355641" y="0"/>
                </a:lnTo>
                <a:lnTo>
                  <a:pt x="6355641" y="7021470"/>
                </a:lnTo>
                <a:lnTo>
                  <a:pt x="0" y="7021470"/>
                </a:lnTo>
                <a:lnTo>
                  <a:pt x="0" y="0"/>
                </a:lnTo>
                <a:close/>
              </a:path>
            </a:pathLst>
          </a:custGeom>
          <a:blipFill>
            <a:blip r:embed="rId2"/>
            <a:stretch>
              <a:fillRect l="0" t="0" r="0" b="0"/>
            </a:stretch>
          </a:blipFill>
        </p:spPr>
      </p:sp>
      <p:sp>
        <p:nvSpPr>
          <p:cNvPr name="TextBox 4" id="4"/>
          <p:cNvSpPr txBox="true"/>
          <p:nvPr/>
        </p:nvSpPr>
        <p:spPr>
          <a:xfrm rot="0">
            <a:off x="0" y="1913748"/>
            <a:ext cx="12452557" cy="441642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000000"/>
                </a:solidFill>
                <a:latin typeface="Rokkitt"/>
                <a:ea typeface="Rokkitt"/>
                <a:cs typeface="Rokkitt"/>
                <a:sym typeface="Rokkitt"/>
              </a:rPr>
              <a:t>Mục tiêu: dự đoán tình trạng thời tiết dựa khi nhập các thông số phổ biến như:precipitation (lượng mưa), temp_max (nhiệt độ cao nhất), temp_min (nhiệt độ thấp nhất), wind (sức gió)  </a:t>
            </a:r>
          </a:p>
        </p:txBody>
      </p:sp>
      <p:sp>
        <p:nvSpPr>
          <p:cNvPr name="TextBox 5" id="5"/>
          <p:cNvSpPr txBox="true"/>
          <p:nvPr/>
        </p:nvSpPr>
        <p:spPr>
          <a:xfrm rot="0">
            <a:off x="243879" y="268288"/>
            <a:ext cx="17947846" cy="1368424"/>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Paytone One"/>
                <a:ea typeface="Paytone One"/>
                <a:cs typeface="Paytone One"/>
                <a:sym typeface="Paytone One"/>
              </a:rPr>
              <a:t>MÔ TẢ BÀI TOÁN DỰ BÁO THỜI TIẾT</a:t>
            </a:r>
          </a:p>
        </p:txBody>
      </p:sp>
      <p:sp>
        <p:nvSpPr>
          <p:cNvPr name="TextBox 6" id="6"/>
          <p:cNvSpPr txBox="true"/>
          <p:nvPr/>
        </p:nvSpPr>
        <p:spPr>
          <a:xfrm rot="0">
            <a:off x="0" y="6453998"/>
            <a:ext cx="8173849" cy="873125"/>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Rokkitt"/>
                <a:ea typeface="Rokkitt"/>
                <a:cs typeface="Rokkitt"/>
                <a:sym typeface="Rokkitt"/>
              </a:rPr>
              <a:t>Các thuật toán sử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sp>
        <p:nvSpPr>
          <p:cNvPr name="TextBox 3" id="3"/>
          <p:cNvSpPr txBox="true"/>
          <p:nvPr/>
        </p:nvSpPr>
        <p:spPr>
          <a:xfrm rot="0">
            <a:off x="388829" y="1562050"/>
            <a:ext cx="7206185" cy="6334125"/>
          </a:xfrm>
          <a:prstGeom prst="rect">
            <a:avLst/>
          </a:prstGeom>
        </p:spPr>
        <p:txBody>
          <a:bodyPr anchor="t" rtlCol="false" tIns="0" lIns="0" bIns="0" rIns="0">
            <a:spAutoFit/>
          </a:bodyPr>
          <a:lstStyle/>
          <a:p>
            <a:pPr algn="ctr">
              <a:lnSpc>
                <a:spcPts val="16800"/>
              </a:lnSpc>
              <a:spcBef>
                <a:spcPct val="0"/>
              </a:spcBef>
            </a:pPr>
            <a:r>
              <a:rPr lang="en-US" sz="12000">
                <a:solidFill>
                  <a:srgbClr val="000000"/>
                </a:solidFill>
                <a:latin typeface="Paytone One"/>
                <a:ea typeface="Paytone One"/>
                <a:cs typeface="Paytone One"/>
                <a:sym typeface="Paytone One"/>
              </a:rPr>
              <a:t>PHƯƠNG PHÁP HỌC MÁY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4154317" cy="8308634"/>
          </a:xfrm>
          <a:custGeom>
            <a:avLst/>
            <a:gdLst/>
            <a:ahLst/>
            <a:cxnLst/>
            <a:rect r="r" b="b" t="t" l="l"/>
            <a:pathLst>
              <a:path h="8308634" w="4154317">
                <a:moveTo>
                  <a:pt x="0" y="0"/>
                </a:moveTo>
                <a:lnTo>
                  <a:pt x="4154317" y="0"/>
                </a:lnTo>
                <a:lnTo>
                  <a:pt x="4154317" y="8308634"/>
                </a:lnTo>
                <a:lnTo>
                  <a:pt x="0" y="8308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779" y="4218741"/>
            <a:ext cx="7315200" cy="1928553"/>
          </a:xfrm>
          <a:custGeom>
            <a:avLst/>
            <a:gdLst/>
            <a:ahLst/>
            <a:cxnLst/>
            <a:rect r="r" b="b" t="t" l="l"/>
            <a:pathLst>
              <a:path h="1928553" w="7315200">
                <a:moveTo>
                  <a:pt x="0" y="0"/>
                </a:moveTo>
                <a:lnTo>
                  <a:pt x="7315200" y="0"/>
                </a:lnTo>
                <a:lnTo>
                  <a:pt x="7315200" y="1928552"/>
                </a:lnTo>
                <a:lnTo>
                  <a:pt x="0" y="1928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92520" y="8071433"/>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192520" y="205555"/>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154317" y="782481"/>
            <a:ext cx="1106924"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Input</a:t>
            </a:r>
          </a:p>
        </p:txBody>
      </p:sp>
      <p:sp>
        <p:nvSpPr>
          <p:cNvPr name="TextBox 7" id="7"/>
          <p:cNvSpPr txBox="true"/>
          <p:nvPr/>
        </p:nvSpPr>
        <p:spPr>
          <a:xfrm rot="0">
            <a:off x="5727014" y="4795667"/>
            <a:ext cx="144410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Output</a:t>
            </a:r>
          </a:p>
        </p:txBody>
      </p:sp>
      <p:sp>
        <p:nvSpPr>
          <p:cNvPr name="TextBox 8" id="8"/>
          <p:cNvSpPr txBox="true"/>
          <p:nvPr/>
        </p:nvSpPr>
        <p:spPr>
          <a:xfrm rot="0">
            <a:off x="4154317" y="8648359"/>
            <a:ext cx="1572697"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kkitt"/>
                <a:ea typeface="Rokkitt"/>
                <a:cs typeface="Rokkitt"/>
                <a:sym typeface="Rokkitt"/>
              </a:rPr>
              <a:t>Method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4422" y="5011005"/>
            <a:ext cx="7537136" cy="5275995"/>
          </a:xfrm>
          <a:custGeom>
            <a:avLst/>
            <a:gdLst/>
            <a:ahLst/>
            <a:cxnLst/>
            <a:rect r="r" b="b" t="t" l="l"/>
            <a:pathLst>
              <a:path h="5275995" w="7537136">
                <a:moveTo>
                  <a:pt x="0" y="0"/>
                </a:moveTo>
                <a:lnTo>
                  <a:pt x="7537136" y="0"/>
                </a:lnTo>
                <a:lnTo>
                  <a:pt x="7537136" y="5275995"/>
                </a:lnTo>
                <a:lnTo>
                  <a:pt x="0" y="5275995"/>
                </a:lnTo>
                <a:lnTo>
                  <a:pt x="0" y="0"/>
                </a:lnTo>
                <a:close/>
              </a:path>
            </a:pathLst>
          </a:custGeom>
          <a:blipFill>
            <a:blip r:embed="rId2"/>
            <a:stretch>
              <a:fillRect l="0" t="0" r="0" b="0"/>
            </a:stretch>
          </a:blipFill>
        </p:spPr>
      </p:sp>
      <p:sp>
        <p:nvSpPr>
          <p:cNvPr name="Freeform 3" id="3"/>
          <p:cNvSpPr/>
          <p:nvPr/>
        </p:nvSpPr>
        <p:spPr>
          <a:xfrm flipH="false" flipV="false" rot="0">
            <a:off x="10040498" y="5011005"/>
            <a:ext cx="7218802" cy="5053161"/>
          </a:xfrm>
          <a:custGeom>
            <a:avLst/>
            <a:gdLst/>
            <a:ahLst/>
            <a:cxnLst/>
            <a:rect r="r" b="b" t="t" l="l"/>
            <a:pathLst>
              <a:path h="5053161" w="7218802">
                <a:moveTo>
                  <a:pt x="0" y="0"/>
                </a:moveTo>
                <a:lnTo>
                  <a:pt x="7218802" y="0"/>
                </a:lnTo>
                <a:lnTo>
                  <a:pt x="7218802" y="5053161"/>
                </a:lnTo>
                <a:lnTo>
                  <a:pt x="0" y="5053161"/>
                </a:lnTo>
                <a:lnTo>
                  <a:pt x="0" y="0"/>
                </a:lnTo>
                <a:close/>
              </a:path>
            </a:pathLst>
          </a:custGeom>
          <a:blipFill>
            <a:blip r:embed="rId3"/>
            <a:stretch>
              <a:fillRect l="0" t="0" r="0" b="0"/>
            </a:stretch>
          </a:blipFill>
        </p:spPr>
      </p:sp>
      <p:sp>
        <p:nvSpPr>
          <p:cNvPr name="Freeform 4" id="4"/>
          <p:cNvSpPr/>
          <p:nvPr/>
        </p:nvSpPr>
        <p:spPr>
          <a:xfrm flipH="false" flipV="false" rot="0">
            <a:off x="13649899" y="0"/>
            <a:ext cx="4745110" cy="3816925"/>
          </a:xfrm>
          <a:custGeom>
            <a:avLst/>
            <a:gdLst/>
            <a:ahLst/>
            <a:cxnLst/>
            <a:rect r="r" b="b" t="t" l="l"/>
            <a:pathLst>
              <a:path h="3816925" w="4745110">
                <a:moveTo>
                  <a:pt x="0" y="0"/>
                </a:moveTo>
                <a:lnTo>
                  <a:pt x="4745110" y="0"/>
                </a:lnTo>
                <a:lnTo>
                  <a:pt x="4745110" y="3816925"/>
                </a:lnTo>
                <a:lnTo>
                  <a:pt x="0" y="3816925"/>
                </a:lnTo>
                <a:lnTo>
                  <a:pt x="0" y="0"/>
                </a:lnTo>
                <a:close/>
              </a:path>
            </a:pathLst>
          </a:custGeom>
          <a:blipFill>
            <a:blip r:embed="rId4"/>
            <a:stretch>
              <a:fillRect l="0" t="0" r="0" b="0"/>
            </a:stretch>
          </a:blipFill>
        </p:spPr>
      </p:sp>
      <p:sp>
        <p:nvSpPr>
          <p:cNvPr name="TextBox 5" id="5"/>
          <p:cNvSpPr txBox="true"/>
          <p:nvPr/>
        </p:nvSpPr>
        <p:spPr>
          <a:xfrm rot="0">
            <a:off x="336949" y="-161925"/>
            <a:ext cx="12196133"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PERCEPTRON LEARNING</a:t>
            </a:r>
          </a:p>
        </p:txBody>
      </p:sp>
      <p:sp>
        <p:nvSpPr>
          <p:cNvPr name="TextBox 6" id="6"/>
          <p:cNvSpPr txBox="true"/>
          <p:nvPr/>
        </p:nvSpPr>
        <p:spPr>
          <a:xfrm rot="0">
            <a:off x="336949" y="1451891"/>
            <a:ext cx="13523548" cy="3041551"/>
          </a:xfrm>
          <a:prstGeom prst="rect">
            <a:avLst/>
          </a:prstGeom>
        </p:spPr>
        <p:txBody>
          <a:bodyPr anchor="t" rtlCol="false" tIns="0" lIns="0" bIns="0" rIns="0">
            <a:spAutoFit/>
          </a:bodyPr>
          <a:lstStyle/>
          <a:p>
            <a:pPr algn="l" marL="743719" indent="-371860" lvl="1">
              <a:lnSpc>
                <a:spcPts val="4822"/>
              </a:lnSpc>
              <a:buFont typeface="Arial"/>
              <a:buChar char="•"/>
            </a:pPr>
            <a:r>
              <a:rPr lang="en-US" sz="3444">
                <a:solidFill>
                  <a:srgbClr val="000000"/>
                </a:solidFill>
                <a:latin typeface="Rokkitt"/>
                <a:ea typeface="Rokkitt"/>
                <a:cs typeface="Rokkitt"/>
                <a:sym typeface="Rokkitt"/>
              </a:rPr>
              <a:t>Perceptron là thuật toán Classification cho trường hợp đơn giản nhất: chỉ có hai class (lớp) (binary classification) và cũng chỉ hoạt động được trong một trường hợp rất cụ thể.</a:t>
            </a:r>
          </a:p>
          <a:p>
            <a:pPr algn="l" marL="743719" indent="-371860" lvl="1">
              <a:lnSpc>
                <a:spcPts val="4822"/>
              </a:lnSpc>
              <a:buFont typeface="Arial"/>
              <a:buChar char="•"/>
            </a:pPr>
            <a:r>
              <a:rPr lang="en-US" sz="3444">
                <a:solidFill>
                  <a:srgbClr val="000000"/>
                </a:solidFill>
                <a:latin typeface="Rokkitt"/>
                <a:ea typeface="Rokkitt"/>
                <a:cs typeface="Rokkitt"/>
                <a:sym typeface="Rokkitt"/>
              </a:rPr>
              <a:t>Có thể hiểu rằng chúng ta cần tìm lãnh thổ của mỗi class bằng cách tìm biên giới (boundary) giữa hai lãnh thổ.</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6949" y="-161925"/>
            <a:ext cx="12196133" cy="13779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Rokkitt"/>
                <a:ea typeface="Rokkitt"/>
                <a:cs typeface="Rokkitt"/>
                <a:sym typeface="Rokkitt"/>
              </a:rPr>
              <a:t>PERCEPTRON LEARNING</a:t>
            </a:r>
          </a:p>
        </p:txBody>
      </p:sp>
      <p:sp>
        <p:nvSpPr>
          <p:cNvPr name="Freeform 3" id="3"/>
          <p:cNvSpPr/>
          <p:nvPr/>
        </p:nvSpPr>
        <p:spPr>
          <a:xfrm flipH="false" flipV="false" rot="0">
            <a:off x="459331" y="3235023"/>
            <a:ext cx="1905989" cy="2086481"/>
          </a:xfrm>
          <a:custGeom>
            <a:avLst/>
            <a:gdLst/>
            <a:ahLst/>
            <a:cxnLst/>
            <a:rect r="r" b="b" t="t" l="l"/>
            <a:pathLst>
              <a:path h="2086481" w="1905989">
                <a:moveTo>
                  <a:pt x="0" y="0"/>
                </a:moveTo>
                <a:lnTo>
                  <a:pt x="1905989" y="0"/>
                </a:lnTo>
                <a:lnTo>
                  <a:pt x="1905989" y="2086480"/>
                </a:lnTo>
                <a:lnTo>
                  <a:pt x="0" y="2086480"/>
                </a:lnTo>
                <a:lnTo>
                  <a:pt x="0" y="0"/>
                </a:lnTo>
                <a:close/>
              </a:path>
            </a:pathLst>
          </a:custGeom>
          <a:blipFill>
            <a:blip r:embed="rId2"/>
            <a:stretch>
              <a:fillRect l="0" t="0" r="0" b="0"/>
            </a:stretch>
          </a:blipFill>
        </p:spPr>
      </p:sp>
      <p:sp>
        <p:nvSpPr>
          <p:cNvPr name="Freeform 4" id="4"/>
          <p:cNvSpPr/>
          <p:nvPr/>
        </p:nvSpPr>
        <p:spPr>
          <a:xfrm flipH="false" flipV="false" rot="0">
            <a:off x="2812307" y="5446745"/>
            <a:ext cx="11871150" cy="2358435"/>
          </a:xfrm>
          <a:custGeom>
            <a:avLst/>
            <a:gdLst/>
            <a:ahLst/>
            <a:cxnLst/>
            <a:rect r="r" b="b" t="t" l="l"/>
            <a:pathLst>
              <a:path h="2358435" w="11871150">
                <a:moveTo>
                  <a:pt x="0" y="0"/>
                </a:moveTo>
                <a:lnTo>
                  <a:pt x="11871149" y="0"/>
                </a:lnTo>
                <a:lnTo>
                  <a:pt x="11871149" y="2358436"/>
                </a:lnTo>
                <a:lnTo>
                  <a:pt x="0" y="2358436"/>
                </a:lnTo>
                <a:lnTo>
                  <a:pt x="0" y="0"/>
                </a:lnTo>
                <a:close/>
              </a:path>
            </a:pathLst>
          </a:custGeom>
          <a:blipFill>
            <a:blip r:embed="rId3"/>
            <a:stretch>
              <a:fillRect l="0" t="-964" r="0" b="-964"/>
            </a:stretch>
          </a:blipFill>
        </p:spPr>
      </p:sp>
      <p:sp>
        <p:nvSpPr>
          <p:cNvPr name="Freeform 5" id="5"/>
          <p:cNvSpPr/>
          <p:nvPr/>
        </p:nvSpPr>
        <p:spPr>
          <a:xfrm flipH="false" flipV="false" rot="0">
            <a:off x="460020" y="5321503"/>
            <a:ext cx="1905300" cy="2674610"/>
          </a:xfrm>
          <a:custGeom>
            <a:avLst/>
            <a:gdLst/>
            <a:ahLst/>
            <a:cxnLst/>
            <a:rect r="r" b="b" t="t" l="l"/>
            <a:pathLst>
              <a:path h="2674610" w="1905300">
                <a:moveTo>
                  <a:pt x="0" y="0"/>
                </a:moveTo>
                <a:lnTo>
                  <a:pt x="1905300" y="0"/>
                </a:lnTo>
                <a:lnTo>
                  <a:pt x="1905300" y="2674611"/>
                </a:lnTo>
                <a:lnTo>
                  <a:pt x="0" y="2674611"/>
                </a:lnTo>
                <a:lnTo>
                  <a:pt x="0" y="0"/>
                </a:lnTo>
                <a:close/>
              </a:path>
            </a:pathLst>
          </a:custGeom>
          <a:blipFill>
            <a:blip r:embed="rId4"/>
            <a:stretch>
              <a:fillRect l="0" t="0" r="0" b="0"/>
            </a:stretch>
          </a:blipFill>
        </p:spPr>
      </p:sp>
      <p:sp>
        <p:nvSpPr>
          <p:cNvPr name="Freeform 6" id="6"/>
          <p:cNvSpPr/>
          <p:nvPr/>
        </p:nvSpPr>
        <p:spPr>
          <a:xfrm flipH="false" flipV="false" rot="0">
            <a:off x="460020" y="7996114"/>
            <a:ext cx="1905989" cy="2059934"/>
          </a:xfrm>
          <a:custGeom>
            <a:avLst/>
            <a:gdLst/>
            <a:ahLst/>
            <a:cxnLst/>
            <a:rect r="r" b="b" t="t" l="l"/>
            <a:pathLst>
              <a:path h="2059934" w="1905989">
                <a:moveTo>
                  <a:pt x="0" y="0"/>
                </a:moveTo>
                <a:lnTo>
                  <a:pt x="1905989" y="0"/>
                </a:lnTo>
                <a:lnTo>
                  <a:pt x="1905989" y="2059934"/>
                </a:lnTo>
                <a:lnTo>
                  <a:pt x="0" y="2059934"/>
                </a:lnTo>
                <a:lnTo>
                  <a:pt x="0" y="0"/>
                </a:lnTo>
                <a:close/>
              </a:path>
            </a:pathLst>
          </a:custGeom>
          <a:blipFill>
            <a:blip r:embed="rId5"/>
            <a:stretch>
              <a:fillRect l="0" t="0" r="0" b="0"/>
            </a:stretch>
          </a:blipFill>
        </p:spPr>
      </p:sp>
      <p:sp>
        <p:nvSpPr>
          <p:cNvPr name="TextBox 7" id="7"/>
          <p:cNvSpPr txBox="true"/>
          <p:nvPr/>
        </p:nvSpPr>
        <p:spPr>
          <a:xfrm rot="0">
            <a:off x="1151083" y="2361898"/>
            <a:ext cx="4622800"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Cơ chế hoạt động</a:t>
            </a:r>
          </a:p>
        </p:txBody>
      </p:sp>
      <p:sp>
        <p:nvSpPr>
          <p:cNvPr name="TextBox 8" id="8"/>
          <p:cNvSpPr txBox="true"/>
          <p:nvPr/>
        </p:nvSpPr>
        <p:spPr>
          <a:xfrm rot="0">
            <a:off x="2812307" y="3538488"/>
            <a:ext cx="14569376" cy="13938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Rokkitt"/>
                <a:ea typeface="Rokkitt"/>
                <a:cs typeface="Rokkitt"/>
                <a:sym typeface="Rokkitt"/>
              </a:rPr>
              <a:t>Chọn ngẫu nhiên một vector hệ số w và bias ­­b (thường bằng 0 hoặc giá trị nhỏ ngẫu nhiên)</a:t>
            </a:r>
          </a:p>
        </p:txBody>
      </p:sp>
      <p:sp>
        <p:nvSpPr>
          <p:cNvPr name="TextBox 9" id="9"/>
          <p:cNvSpPr txBox="true"/>
          <p:nvPr/>
        </p:nvSpPr>
        <p:spPr>
          <a:xfrm rot="0">
            <a:off x="2812307" y="8109981"/>
            <a:ext cx="15016362" cy="1939925"/>
          </a:xfrm>
          <a:prstGeom prst="rect">
            <a:avLst/>
          </a:prstGeom>
        </p:spPr>
        <p:txBody>
          <a:bodyPr anchor="t" rtlCol="false" tIns="0" lIns="0" bIns="0" rIns="0">
            <a:spAutoFit/>
          </a:bodyPr>
          <a:lstStyle/>
          <a:p>
            <a:pPr algn="l">
              <a:lnSpc>
                <a:spcPts val="5599"/>
              </a:lnSpc>
            </a:pPr>
            <a:r>
              <a:rPr lang="en-US" sz="3999">
                <a:solidFill>
                  <a:srgbClr val="000000"/>
                </a:solidFill>
                <a:latin typeface="Rokkitt"/>
                <a:ea typeface="Rokkitt"/>
                <a:cs typeface="Rokkitt"/>
                <a:sym typeface="Rokkitt"/>
              </a:rPr>
              <a:t>Kiểm tra xem có bao nhiêu điểm bị phân lớp lỗi. Nếu không còn điểm nào, dừng thuật toán. Nếu còn, quay lại bước 2.</a:t>
            </a:r>
          </a:p>
          <a:p>
            <a:pPr algn="l">
              <a:lnSpc>
                <a:spcPts val="4200"/>
              </a:lnSpc>
              <a:spcBef>
                <a:spcPct val="0"/>
              </a:spcBef>
            </a:pPr>
          </a:p>
        </p:txBody>
      </p:sp>
      <p:sp>
        <p:nvSpPr>
          <p:cNvPr name="TextBox 10" id="10"/>
          <p:cNvSpPr txBox="true"/>
          <p:nvPr/>
        </p:nvSpPr>
        <p:spPr>
          <a:xfrm rot="0">
            <a:off x="1151083" y="1336373"/>
            <a:ext cx="3942106" cy="8731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Rokkitt"/>
                <a:ea typeface="Rokkitt"/>
                <a:cs typeface="Rokkitt"/>
                <a:sym typeface="Rokkitt"/>
              </a:rPr>
              <a:t>Input - Output</a:t>
            </a:r>
          </a:p>
        </p:txBody>
      </p:sp>
      <p:sp>
        <p:nvSpPr>
          <p:cNvPr name="TextBox 11" id="11"/>
          <p:cNvSpPr txBox="true"/>
          <p:nvPr/>
        </p:nvSpPr>
        <p:spPr>
          <a:xfrm rot="0">
            <a:off x="6275437" y="1258585"/>
            <a:ext cx="5737126" cy="1066800"/>
          </a:xfrm>
          <a:prstGeom prst="rect">
            <a:avLst/>
          </a:prstGeom>
        </p:spPr>
        <p:txBody>
          <a:bodyPr anchor="t" rtlCol="false" tIns="0" lIns="0" bIns="0" rIns="0">
            <a:spAutoFit/>
          </a:bodyPr>
          <a:lstStyle/>
          <a:p>
            <a:pPr algn="l">
              <a:lnSpc>
                <a:spcPts val="4200"/>
              </a:lnSpc>
            </a:pPr>
            <a:r>
              <a:rPr lang="en-US" sz="3000">
                <a:solidFill>
                  <a:srgbClr val="000000"/>
                </a:solidFill>
                <a:latin typeface="Rokkitt"/>
                <a:ea typeface="Rokkitt"/>
                <a:cs typeface="Rokkitt"/>
                <a:sym typeface="Rokkitt"/>
              </a:rPr>
              <a:t>Input: Là 1 tập DL đã được gán nhãn</a:t>
            </a:r>
          </a:p>
          <a:p>
            <a:pPr algn="l">
              <a:lnSpc>
                <a:spcPts val="4200"/>
              </a:lnSpc>
              <a:spcBef>
                <a:spcPct val="0"/>
              </a:spcBef>
            </a:pPr>
            <a:r>
              <a:rPr lang="en-US" sz="3000">
                <a:solidFill>
                  <a:srgbClr val="000000"/>
                </a:solidFill>
                <a:latin typeface="Rokkitt"/>
                <a:ea typeface="Rokkitt"/>
                <a:cs typeface="Rokkitt"/>
                <a:sym typeface="Rokkitt"/>
              </a:rPr>
              <a:t>Output: Là 1 vecto dự đoán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DAGRFEOggQM</dc:identifier>
  <dcterms:modified xsi:type="dcterms:W3CDTF">2011-08-01T06:04:30Z</dcterms:modified>
  <cp:revision>1</cp:revision>
  <dc:title>Bài toán dự báo thời tiết</dc:title>
</cp:coreProperties>
</file>